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88" r:id="rId3"/>
    <p:sldId id="289" r:id="rId4"/>
    <p:sldId id="290" r:id="rId5"/>
    <p:sldId id="292" r:id="rId6"/>
    <p:sldId id="293" r:id="rId7"/>
    <p:sldId id="294" r:id="rId8"/>
    <p:sldId id="295" r:id="rId9"/>
    <p:sldId id="297" r:id="rId10"/>
    <p:sldId id="296" r:id="rId11"/>
    <p:sldId id="298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257" r:id="rId27"/>
    <p:sldId id="258" r:id="rId28"/>
    <p:sldId id="259" r:id="rId29"/>
    <p:sldId id="260" r:id="rId30"/>
    <p:sldId id="304" r:id="rId31"/>
    <p:sldId id="279" r:id="rId32"/>
    <p:sldId id="280" r:id="rId33"/>
    <p:sldId id="277" r:id="rId34"/>
    <p:sldId id="278" r:id="rId35"/>
    <p:sldId id="281" r:id="rId36"/>
    <p:sldId id="282" r:id="rId37"/>
    <p:sldId id="283" r:id="rId38"/>
    <p:sldId id="284" r:id="rId39"/>
    <p:sldId id="285" r:id="rId40"/>
    <p:sldId id="286" r:id="rId41"/>
    <p:sldId id="287" r:id="rId4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52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5.xml"/><Relationship Id="rId2" Type="http://schemas.openxmlformats.org/officeDocument/2006/relationships/slide" Target="slides/slide33.xml"/><Relationship Id="rId1" Type="http://schemas.openxmlformats.org/officeDocument/2006/relationships/slide" Target="slides/slide31.xml"/><Relationship Id="rId4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AA6FE1-01C5-4CBC-B288-3112D4E1BFF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CA1D2450-1F84-4388-845D-57A8B177B9D7}">
      <dgm:prSet phldrT="[Tekst]"/>
      <dgm:spPr/>
      <dgm:t>
        <a:bodyPr/>
        <a:lstStyle/>
        <a:p>
          <a:r>
            <a:rPr lang="nl-NL" dirty="0" smtClean="0"/>
            <a:t>formules</a:t>
          </a:r>
          <a:endParaRPr lang="nl-NL" dirty="0"/>
        </a:p>
      </dgm:t>
    </dgm:pt>
    <dgm:pt modelId="{C22AD871-96FC-4DE2-B7C6-F193CDD62027}" type="parTrans" cxnId="{BCA22210-76BD-4359-A98B-376600A3402F}">
      <dgm:prSet/>
      <dgm:spPr/>
      <dgm:t>
        <a:bodyPr/>
        <a:lstStyle/>
        <a:p>
          <a:endParaRPr lang="nl-NL"/>
        </a:p>
      </dgm:t>
    </dgm:pt>
    <dgm:pt modelId="{ADBBA053-187F-430C-8702-A69C645AF7C8}" type="sibTrans" cxnId="{BCA22210-76BD-4359-A98B-376600A3402F}">
      <dgm:prSet/>
      <dgm:spPr/>
      <dgm:t>
        <a:bodyPr/>
        <a:lstStyle/>
        <a:p>
          <a:endParaRPr lang="nl-NL"/>
        </a:p>
      </dgm:t>
    </dgm:pt>
    <dgm:pt modelId="{86A852FD-426B-4389-BD65-798D93215D7F}">
      <dgm:prSet phldrT="[Tekst]"/>
      <dgm:spPr/>
      <dgm:t>
        <a:bodyPr/>
        <a:lstStyle/>
        <a:p>
          <a:r>
            <a:rPr lang="nl-NL" dirty="0" smtClean="0"/>
            <a:t>grafieken</a:t>
          </a:r>
          <a:endParaRPr lang="nl-NL" dirty="0"/>
        </a:p>
      </dgm:t>
    </dgm:pt>
    <dgm:pt modelId="{3762056A-35D7-4645-9589-DDBD9CB6D516}" type="parTrans" cxnId="{B5C7DEAA-7EB5-41C6-8FE3-F4CB8FCC75C2}">
      <dgm:prSet/>
      <dgm:spPr/>
      <dgm:t>
        <a:bodyPr/>
        <a:lstStyle/>
        <a:p>
          <a:endParaRPr lang="nl-NL"/>
        </a:p>
      </dgm:t>
    </dgm:pt>
    <dgm:pt modelId="{599DE26B-7602-4BF8-A130-00E4FD562AEF}" type="sibTrans" cxnId="{B5C7DEAA-7EB5-41C6-8FE3-F4CB8FCC75C2}">
      <dgm:prSet/>
      <dgm:spPr/>
      <dgm:t>
        <a:bodyPr/>
        <a:lstStyle/>
        <a:p>
          <a:endParaRPr lang="nl-NL"/>
        </a:p>
      </dgm:t>
    </dgm:pt>
    <dgm:pt modelId="{3B554253-55FD-4A77-9A95-3A7899610061}">
      <dgm:prSet phldrT="[Tekst]"/>
      <dgm:spPr/>
      <dgm:t>
        <a:bodyPr/>
        <a:lstStyle/>
        <a:p>
          <a:r>
            <a:rPr lang="nl-NL" dirty="0" smtClean="0"/>
            <a:t>snijpunten</a:t>
          </a:r>
          <a:endParaRPr lang="nl-NL" dirty="0"/>
        </a:p>
      </dgm:t>
    </dgm:pt>
    <dgm:pt modelId="{C1910D53-04F0-4D4D-9600-F20134768895}" type="parTrans" cxnId="{3BE17186-204C-4CBE-B749-53EF3BF0EA53}">
      <dgm:prSet/>
      <dgm:spPr/>
      <dgm:t>
        <a:bodyPr/>
        <a:lstStyle/>
        <a:p>
          <a:endParaRPr lang="nl-NL"/>
        </a:p>
      </dgm:t>
    </dgm:pt>
    <dgm:pt modelId="{9E265FAB-1476-4B05-82E9-9ECB7F49BA7B}" type="sibTrans" cxnId="{3BE17186-204C-4CBE-B749-53EF3BF0EA53}">
      <dgm:prSet/>
      <dgm:spPr/>
      <dgm:t>
        <a:bodyPr/>
        <a:lstStyle/>
        <a:p>
          <a:endParaRPr lang="nl-NL"/>
        </a:p>
      </dgm:t>
    </dgm:pt>
    <dgm:pt modelId="{953CEB78-DBFD-46E2-A0F1-B5891488DB3A}">
      <dgm:prSet/>
      <dgm:spPr/>
      <dgm:t>
        <a:bodyPr/>
        <a:lstStyle/>
        <a:p>
          <a:r>
            <a:rPr lang="nl-NL" dirty="0" smtClean="0"/>
            <a:t>vergelijking</a:t>
          </a:r>
          <a:endParaRPr lang="nl-NL" dirty="0"/>
        </a:p>
      </dgm:t>
    </dgm:pt>
    <dgm:pt modelId="{92282271-55D1-452E-8060-A814CB7E3ACB}" type="parTrans" cxnId="{C5DB0EFC-C77A-45A7-AB3C-1CDE914FB6F8}">
      <dgm:prSet/>
      <dgm:spPr/>
      <dgm:t>
        <a:bodyPr/>
        <a:lstStyle/>
        <a:p>
          <a:endParaRPr lang="nl-NL"/>
        </a:p>
      </dgm:t>
    </dgm:pt>
    <dgm:pt modelId="{4BB246E8-F1F4-4060-B92D-936DB0336EFA}" type="sibTrans" cxnId="{C5DB0EFC-C77A-45A7-AB3C-1CDE914FB6F8}">
      <dgm:prSet/>
      <dgm:spPr/>
      <dgm:t>
        <a:bodyPr/>
        <a:lstStyle/>
        <a:p>
          <a:endParaRPr lang="nl-NL"/>
        </a:p>
      </dgm:t>
    </dgm:pt>
    <dgm:pt modelId="{670B090C-563F-4EE4-8ACE-CC1235B86936}" type="pres">
      <dgm:prSet presAssocID="{45AA6FE1-01C5-4CBC-B288-3112D4E1BF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34F013A-07BE-4C70-AE21-FBD2A0A07527}" type="pres">
      <dgm:prSet presAssocID="{CA1D2450-1F84-4388-845D-57A8B177B9D7}" presName="node" presStyleLbl="node1" presStyleIdx="0" presStyleCnt="4" custRadScaleRad="116045" custRadScaleInc="-11132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C4D146E-A08C-4873-9387-9B2DED42F0D5}" type="pres">
      <dgm:prSet presAssocID="{ADBBA053-187F-430C-8702-A69C645AF7C8}" presName="sibTrans" presStyleLbl="sibTrans2D1" presStyleIdx="0" presStyleCnt="4"/>
      <dgm:spPr/>
      <dgm:t>
        <a:bodyPr/>
        <a:lstStyle/>
        <a:p>
          <a:endParaRPr lang="nl-NL"/>
        </a:p>
      </dgm:t>
    </dgm:pt>
    <dgm:pt modelId="{6D3C672F-6186-4813-BAC4-DB1CC91A541D}" type="pres">
      <dgm:prSet presAssocID="{ADBBA053-187F-430C-8702-A69C645AF7C8}" presName="connectorText" presStyleLbl="sibTrans2D1" presStyleIdx="0" presStyleCnt="4"/>
      <dgm:spPr/>
      <dgm:t>
        <a:bodyPr/>
        <a:lstStyle/>
        <a:p>
          <a:endParaRPr lang="nl-NL"/>
        </a:p>
      </dgm:t>
    </dgm:pt>
    <dgm:pt modelId="{ED42FFF9-9454-4561-AEF1-5DCBE1F8F66D}" type="pres">
      <dgm:prSet presAssocID="{86A852FD-426B-4389-BD65-798D93215D7F}" presName="node" presStyleLbl="node1" presStyleIdx="1" presStyleCnt="4" custRadScaleRad="118535" custRadScaleInc="-8645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56F79E3-2082-4DDC-A21C-2937B0E272DC}" type="pres">
      <dgm:prSet presAssocID="{599DE26B-7602-4BF8-A130-00E4FD562AEF}" presName="sibTrans" presStyleLbl="sibTrans2D1" presStyleIdx="1" presStyleCnt="4"/>
      <dgm:spPr/>
      <dgm:t>
        <a:bodyPr/>
        <a:lstStyle/>
        <a:p>
          <a:endParaRPr lang="nl-NL"/>
        </a:p>
      </dgm:t>
    </dgm:pt>
    <dgm:pt modelId="{C59CA9B6-111D-40EA-AD16-C73D2E5CD5CD}" type="pres">
      <dgm:prSet presAssocID="{599DE26B-7602-4BF8-A130-00E4FD562AEF}" presName="connectorText" presStyleLbl="sibTrans2D1" presStyleIdx="1" presStyleCnt="4"/>
      <dgm:spPr/>
      <dgm:t>
        <a:bodyPr/>
        <a:lstStyle/>
        <a:p>
          <a:endParaRPr lang="nl-NL"/>
        </a:p>
      </dgm:t>
    </dgm:pt>
    <dgm:pt modelId="{0708C331-232B-4259-9F2F-C5CFAEA59368}" type="pres">
      <dgm:prSet presAssocID="{3B554253-55FD-4A77-9A95-3A7899610061}" presName="node" presStyleLbl="node1" presStyleIdx="2" presStyleCnt="4" custRadScaleRad="97852" custRadScaleInc="-15667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B5AF1A4-816E-4797-BCCD-113C401619D1}" type="pres">
      <dgm:prSet presAssocID="{9E265FAB-1476-4B05-82E9-9ECB7F49BA7B}" presName="sibTrans" presStyleLbl="sibTrans2D1" presStyleIdx="2" presStyleCnt="4"/>
      <dgm:spPr/>
      <dgm:t>
        <a:bodyPr/>
        <a:lstStyle/>
        <a:p>
          <a:endParaRPr lang="nl-NL"/>
        </a:p>
      </dgm:t>
    </dgm:pt>
    <dgm:pt modelId="{FB9D76F8-FDB4-475F-9801-CBC525892FB8}" type="pres">
      <dgm:prSet presAssocID="{9E265FAB-1476-4B05-82E9-9ECB7F49BA7B}" presName="connectorText" presStyleLbl="sibTrans2D1" presStyleIdx="2" presStyleCnt="4"/>
      <dgm:spPr/>
      <dgm:t>
        <a:bodyPr/>
        <a:lstStyle/>
        <a:p>
          <a:endParaRPr lang="nl-NL"/>
        </a:p>
      </dgm:t>
    </dgm:pt>
    <dgm:pt modelId="{407B5668-FE65-4AB8-B544-DF635E37B4B3}" type="pres">
      <dgm:prSet presAssocID="{953CEB78-DBFD-46E2-A0F1-B5891488DB3A}" presName="node" presStyleLbl="node1" presStyleIdx="3" presStyleCnt="4" custRadScaleRad="94821" custRadScaleInc="-4477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13BD82E-3D0B-464C-9EB1-DDCB0165D361}" type="pres">
      <dgm:prSet presAssocID="{4BB246E8-F1F4-4060-B92D-936DB0336EFA}" presName="sibTrans" presStyleLbl="sibTrans2D1" presStyleIdx="3" presStyleCnt="4"/>
      <dgm:spPr/>
      <dgm:t>
        <a:bodyPr/>
        <a:lstStyle/>
        <a:p>
          <a:endParaRPr lang="nl-NL"/>
        </a:p>
      </dgm:t>
    </dgm:pt>
    <dgm:pt modelId="{E6D65AFF-FA26-44AC-9D85-39FD10AED9A0}" type="pres">
      <dgm:prSet presAssocID="{4BB246E8-F1F4-4060-B92D-936DB0336EFA}" presName="connectorText" presStyleLbl="sibTrans2D1" presStyleIdx="3" presStyleCnt="4"/>
      <dgm:spPr/>
      <dgm:t>
        <a:bodyPr/>
        <a:lstStyle/>
        <a:p>
          <a:endParaRPr lang="nl-NL"/>
        </a:p>
      </dgm:t>
    </dgm:pt>
  </dgm:ptLst>
  <dgm:cxnLst>
    <dgm:cxn modelId="{DDB6EE73-5455-44E7-B709-60E5EC634544}" type="presOf" srcId="{9E265FAB-1476-4B05-82E9-9ECB7F49BA7B}" destId="{CB5AF1A4-816E-4797-BCCD-113C401619D1}" srcOrd="0" destOrd="0" presId="urn:microsoft.com/office/officeart/2005/8/layout/cycle7"/>
    <dgm:cxn modelId="{22473A65-25DF-4D25-B18D-3D6F20D56A72}" type="presOf" srcId="{3B554253-55FD-4A77-9A95-3A7899610061}" destId="{0708C331-232B-4259-9F2F-C5CFAEA59368}" srcOrd="0" destOrd="0" presId="urn:microsoft.com/office/officeart/2005/8/layout/cycle7"/>
    <dgm:cxn modelId="{A002CB84-91D2-4D8C-B413-7B74CD2C15D8}" type="presOf" srcId="{953CEB78-DBFD-46E2-A0F1-B5891488DB3A}" destId="{407B5668-FE65-4AB8-B544-DF635E37B4B3}" srcOrd="0" destOrd="0" presId="urn:microsoft.com/office/officeart/2005/8/layout/cycle7"/>
    <dgm:cxn modelId="{BCA22210-76BD-4359-A98B-376600A3402F}" srcId="{45AA6FE1-01C5-4CBC-B288-3112D4E1BFF6}" destId="{CA1D2450-1F84-4388-845D-57A8B177B9D7}" srcOrd="0" destOrd="0" parTransId="{C22AD871-96FC-4DE2-B7C6-F193CDD62027}" sibTransId="{ADBBA053-187F-430C-8702-A69C645AF7C8}"/>
    <dgm:cxn modelId="{B5C7DEAA-7EB5-41C6-8FE3-F4CB8FCC75C2}" srcId="{45AA6FE1-01C5-4CBC-B288-3112D4E1BFF6}" destId="{86A852FD-426B-4389-BD65-798D93215D7F}" srcOrd="1" destOrd="0" parTransId="{3762056A-35D7-4645-9589-DDBD9CB6D516}" sibTransId="{599DE26B-7602-4BF8-A130-00E4FD562AEF}"/>
    <dgm:cxn modelId="{064A5B35-3D00-4098-91A5-B008B4BE3B7D}" type="presOf" srcId="{599DE26B-7602-4BF8-A130-00E4FD562AEF}" destId="{C56F79E3-2082-4DDC-A21C-2937B0E272DC}" srcOrd="0" destOrd="0" presId="urn:microsoft.com/office/officeart/2005/8/layout/cycle7"/>
    <dgm:cxn modelId="{6B26245B-0C4A-4FFD-8B1A-B5AB46B2EFC7}" type="presOf" srcId="{4BB246E8-F1F4-4060-B92D-936DB0336EFA}" destId="{E6D65AFF-FA26-44AC-9D85-39FD10AED9A0}" srcOrd="1" destOrd="0" presId="urn:microsoft.com/office/officeart/2005/8/layout/cycle7"/>
    <dgm:cxn modelId="{C5DB0EFC-C77A-45A7-AB3C-1CDE914FB6F8}" srcId="{45AA6FE1-01C5-4CBC-B288-3112D4E1BFF6}" destId="{953CEB78-DBFD-46E2-A0F1-B5891488DB3A}" srcOrd="3" destOrd="0" parTransId="{92282271-55D1-452E-8060-A814CB7E3ACB}" sibTransId="{4BB246E8-F1F4-4060-B92D-936DB0336EFA}"/>
    <dgm:cxn modelId="{002C8DC9-706F-4912-A922-DE69F102CA99}" type="presOf" srcId="{ADBBA053-187F-430C-8702-A69C645AF7C8}" destId="{6D3C672F-6186-4813-BAC4-DB1CC91A541D}" srcOrd="1" destOrd="0" presId="urn:microsoft.com/office/officeart/2005/8/layout/cycle7"/>
    <dgm:cxn modelId="{3BE17186-204C-4CBE-B749-53EF3BF0EA53}" srcId="{45AA6FE1-01C5-4CBC-B288-3112D4E1BFF6}" destId="{3B554253-55FD-4A77-9A95-3A7899610061}" srcOrd="2" destOrd="0" parTransId="{C1910D53-04F0-4D4D-9600-F20134768895}" sibTransId="{9E265FAB-1476-4B05-82E9-9ECB7F49BA7B}"/>
    <dgm:cxn modelId="{D5749BED-F1F6-4809-AC2F-F1D86603864C}" type="presOf" srcId="{599DE26B-7602-4BF8-A130-00E4FD562AEF}" destId="{C59CA9B6-111D-40EA-AD16-C73D2E5CD5CD}" srcOrd="1" destOrd="0" presId="urn:microsoft.com/office/officeart/2005/8/layout/cycle7"/>
    <dgm:cxn modelId="{44F8D6A7-482A-42B2-BF28-2050B4B31D9D}" type="presOf" srcId="{ADBBA053-187F-430C-8702-A69C645AF7C8}" destId="{FC4D146E-A08C-4873-9387-9B2DED42F0D5}" srcOrd="0" destOrd="0" presId="urn:microsoft.com/office/officeart/2005/8/layout/cycle7"/>
    <dgm:cxn modelId="{8AA4E367-D4E0-4D03-A06B-B0CC844A6407}" type="presOf" srcId="{9E265FAB-1476-4B05-82E9-9ECB7F49BA7B}" destId="{FB9D76F8-FDB4-475F-9801-CBC525892FB8}" srcOrd="1" destOrd="0" presId="urn:microsoft.com/office/officeart/2005/8/layout/cycle7"/>
    <dgm:cxn modelId="{AB128B83-356E-4EFB-97E1-8F3700E4F2C7}" type="presOf" srcId="{CA1D2450-1F84-4388-845D-57A8B177B9D7}" destId="{134F013A-07BE-4C70-AE21-FBD2A0A07527}" srcOrd="0" destOrd="0" presId="urn:microsoft.com/office/officeart/2005/8/layout/cycle7"/>
    <dgm:cxn modelId="{D6B73952-D155-4644-AC09-7CFE05E0FA2A}" type="presOf" srcId="{86A852FD-426B-4389-BD65-798D93215D7F}" destId="{ED42FFF9-9454-4561-AEF1-5DCBE1F8F66D}" srcOrd="0" destOrd="0" presId="urn:microsoft.com/office/officeart/2005/8/layout/cycle7"/>
    <dgm:cxn modelId="{052C12AE-1B37-4FA9-96D3-F8FC53B05735}" type="presOf" srcId="{4BB246E8-F1F4-4060-B92D-936DB0336EFA}" destId="{513BD82E-3D0B-464C-9EB1-DDCB0165D361}" srcOrd="0" destOrd="0" presId="urn:microsoft.com/office/officeart/2005/8/layout/cycle7"/>
    <dgm:cxn modelId="{7B80585E-50AF-4C62-BD28-DEB41A568DBE}" type="presOf" srcId="{45AA6FE1-01C5-4CBC-B288-3112D4E1BFF6}" destId="{670B090C-563F-4EE4-8ACE-CC1235B86936}" srcOrd="0" destOrd="0" presId="urn:microsoft.com/office/officeart/2005/8/layout/cycle7"/>
    <dgm:cxn modelId="{913F53D0-E602-470E-AAAC-B51C7CA365BD}" type="presParOf" srcId="{670B090C-563F-4EE4-8ACE-CC1235B86936}" destId="{134F013A-07BE-4C70-AE21-FBD2A0A07527}" srcOrd="0" destOrd="0" presId="urn:microsoft.com/office/officeart/2005/8/layout/cycle7"/>
    <dgm:cxn modelId="{7DAD7DC1-2B93-4AB8-AEB1-3315043B09CA}" type="presParOf" srcId="{670B090C-563F-4EE4-8ACE-CC1235B86936}" destId="{FC4D146E-A08C-4873-9387-9B2DED42F0D5}" srcOrd="1" destOrd="0" presId="urn:microsoft.com/office/officeart/2005/8/layout/cycle7"/>
    <dgm:cxn modelId="{F43FBCE1-6B25-4FA9-8396-5CB979F49D60}" type="presParOf" srcId="{FC4D146E-A08C-4873-9387-9B2DED42F0D5}" destId="{6D3C672F-6186-4813-BAC4-DB1CC91A541D}" srcOrd="0" destOrd="0" presId="urn:microsoft.com/office/officeart/2005/8/layout/cycle7"/>
    <dgm:cxn modelId="{FAFACD83-61C6-4A0E-8B5C-E0B69DFA224E}" type="presParOf" srcId="{670B090C-563F-4EE4-8ACE-CC1235B86936}" destId="{ED42FFF9-9454-4561-AEF1-5DCBE1F8F66D}" srcOrd="2" destOrd="0" presId="urn:microsoft.com/office/officeart/2005/8/layout/cycle7"/>
    <dgm:cxn modelId="{888D6302-FC99-4644-86DE-A29AF9AAC656}" type="presParOf" srcId="{670B090C-563F-4EE4-8ACE-CC1235B86936}" destId="{C56F79E3-2082-4DDC-A21C-2937B0E272DC}" srcOrd="3" destOrd="0" presId="urn:microsoft.com/office/officeart/2005/8/layout/cycle7"/>
    <dgm:cxn modelId="{1C00ED09-0A3D-4835-94C1-B16EA33FB08E}" type="presParOf" srcId="{C56F79E3-2082-4DDC-A21C-2937B0E272DC}" destId="{C59CA9B6-111D-40EA-AD16-C73D2E5CD5CD}" srcOrd="0" destOrd="0" presId="urn:microsoft.com/office/officeart/2005/8/layout/cycle7"/>
    <dgm:cxn modelId="{510AD2E4-7553-4998-BD64-E696897C21B5}" type="presParOf" srcId="{670B090C-563F-4EE4-8ACE-CC1235B86936}" destId="{0708C331-232B-4259-9F2F-C5CFAEA59368}" srcOrd="4" destOrd="0" presId="urn:microsoft.com/office/officeart/2005/8/layout/cycle7"/>
    <dgm:cxn modelId="{E1FC82CD-1E1B-40AB-85EF-E72DEBB14E31}" type="presParOf" srcId="{670B090C-563F-4EE4-8ACE-CC1235B86936}" destId="{CB5AF1A4-816E-4797-BCCD-113C401619D1}" srcOrd="5" destOrd="0" presId="urn:microsoft.com/office/officeart/2005/8/layout/cycle7"/>
    <dgm:cxn modelId="{C856471A-351D-4BA5-AFC8-3F036C85477D}" type="presParOf" srcId="{CB5AF1A4-816E-4797-BCCD-113C401619D1}" destId="{FB9D76F8-FDB4-475F-9801-CBC525892FB8}" srcOrd="0" destOrd="0" presId="urn:microsoft.com/office/officeart/2005/8/layout/cycle7"/>
    <dgm:cxn modelId="{0B6B4AA5-2376-4C10-9919-C7DAB1F41116}" type="presParOf" srcId="{670B090C-563F-4EE4-8ACE-CC1235B86936}" destId="{407B5668-FE65-4AB8-B544-DF635E37B4B3}" srcOrd="6" destOrd="0" presId="urn:microsoft.com/office/officeart/2005/8/layout/cycle7"/>
    <dgm:cxn modelId="{1AE33E28-1FFE-43E5-8CB8-386CD996184C}" type="presParOf" srcId="{670B090C-563F-4EE4-8ACE-CC1235B86936}" destId="{513BD82E-3D0B-464C-9EB1-DDCB0165D361}" srcOrd="7" destOrd="0" presId="urn:microsoft.com/office/officeart/2005/8/layout/cycle7"/>
    <dgm:cxn modelId="{AF7D10A9-A9E0-4210-90D9-93F1A07F786A}" type="presParOf" srcId="{513BD82E-3D0B-464C-9EB1-DDCB0165D361}" destId="{E6D65AFF-FA26-44AC-9D85-39FD10AED9A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4F013A-07BE-4C70-AE21-FBD2A0A07527}">
      <dsp:nvSpPr>
        <dsp:cNvPr id="0" name=""/>
        <dsp:cNvSpPr/>
      </dsp:nvSpPr>
      <dsp:spPr>
        <a:xfrm>
          <a:off x="1583979" y="460638"/>
          <a:ext cx="1868537" cy="934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formules</a:t>
          </a:r>
          <a:endParaRPr lang="nl-NL" sz="2700" kern="1200" dirty="0"/>
        </a:p>
      </dsp:txBody>
      <dsp:txXfrm>
        <a:off x="1583979" y="460638"/>
        <a:ext cx="1868537" cy="934268"/>
      </dsp:txXfrm>
    </dsp:sp>
    <dsp:sp modelId="{FC4D146E-A08C-4873-9387-9B2DED42F0D5}">
      <dsp:nvSpPr>
        <dsp:cNvPr id="0" name=""/>
        <dsp:cNvSpPr/>
      </dsp:nvSpPr>
      <dsp:spPr>
        <a:xfrm rot="4">
          <a:off x="3749010" y="764277"/>
          <a:ext cx="789377" cy="32699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/>
        </a:p>
      </dsp:txBody>
      <dsp:txXfrm rot="4">
        <a:off x="3749010" y="764277"/>
        <a:ext cx="789377" cy="326993"/>
      </dsp:txXfrm>
    </dsp:sp>
    <dsp:sp modelId="{ED42FFF9-9454-4561-AEF1-5DCBE1F8F66D}">
      <dsp:nvSpPr>
        <dsp:cNvPr id="0" name=""/>
        <dsp:cNvSpPr/>
      </dsp:nvSpPr>
      <dsp:spPr>
        <a:xfrm>
          <a:off x="4834882" y="460642"/>
          <a:ext cx="1868537" cy="934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grafieken</a:t>
          </a:r>
          <a:endParaRPr lang="nl-NL" sz="2700" kern="1200" dirty="0"/>
        </a:p>
      </dsp:txBody>
      <dsp:txXfrm>
        <a:off x="4834882" y="460642"/>
        <a:ext cx="1868537" cy="934268"/>
      </dsp:txXfrm>
    </dsp:sp>
    <dsp:sp modelId="{C56F79E3-2082-4DDC-A21C-2937B0E272DC}">
      <dsp:nvSpPr>
        <dsp:cNvPr id="0" name=""/>
        <dsp:cNvSpPr/>
      </dsp:nvSpPr>
      <dsp:spPr>
        <a:xfrm rot="5400011">
          <a:off x="5374458" y="1724774"/>
          <a:ext cx="789377" cy="32699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/>
        </a:p>
      </dsp:txBody>
      <dsp:txXfrm rot="5400011">
        <a:off x="5374458" y="1724774"/>
        <a:ext cx="789377" cy="326993"/>
      </dsp:txXfrm>
    </dsp:sp>
    <dsp:sp modelId="{0708C331-232B-4259-9F2F-C5CFAEA59368}">
      <dsp:nvSpPr>
        <dsp:cNvPr id="0" name=""/>
        <dsp:cNvSpPr/>
      </dsp:nvSpPr>
      <dsp:spPr>
        <a:xfrm>
          <a:off x="4834876" y="2381632"/>
          <a:ext cx="1868537" cy="934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snijpunten</a:t>
          </a:r>
          <a:endParaRPr lang="nl-NL" sz="2700" kern="1200" dirty="0"/>
        </a:p>
      </dsp:txBody>
      <dsp:txXfrm>
        <a:off x="4834876" y="2381632"/>
        <a:ext cx="1868537" cy="934268"/>
      </dsp:txXfrm>
    </dsp:sp>
    <dsp:sp modelId="{CB5AF1A4-816E-4797-BCCD-113C401619D1}">
      <dsp:nvSpPr>
        <dsp:cNvPr id="0" name=""/>
        <dsp:cNvSpPr/>
      </dsp:nvSpPr>
      <dsp:spPr>
        <a:xfrm rot="10800001">
          <a:off x="3749003" y="2685269"/>
          <a:ext cx="789377" cy="32699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/>
        </a:p>
      </dsp:txBody>
      <dsp:txXfrm rot="10800001">
        <a:off x="3749003" y="2685269"/>
        <a:ext cx="789377" cy="326993"/>
      </dsp:txXfrm>
    </dsp:sp>
    <dsp:sp modelId="{407B5668-FE65-4AB8-B544-DF635E37B4B3}">
      <dsp:nvSpPr>
        <dsp:cNvPr id="0" name=""/>
        <dsp:cNvSpPr/>
      </dsp:nvSpPr>
      <dsp:spPr>
        <a:xfrm>
          <a:off x="1583971" y="2381631"/>
          <a:ext cx="1868537" cy="934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vergelijking</a:t>
          </a:r>
          <a:endParaRPr lang="nl-NL" sz="2700" kern="1200" dirty="0"/>
        </a:p>
      </dsp:txBody>
      <dsp:txXfrm>
        <a:off x="1583971" y="2381631"/>
        <a:ext cx="1868537" cy="934268"/>
      </dsp:txXfrm>
    </dsp:sp>
    <dsp:sp modelId="{513BD82E-3D0B-464C-9EB1-DDCB0165D361}">
      <dsp:nvSpPr>
        <dsp:cNvPr id="0" name=""/>
        <dsp:cNvSpPr/>
      </dsp:nvSpPr>
      <dsp:spPr>
        <a:xfrm rot="16200015">
          <a:off x="2123555" y="1724772"/>
          <a:ext cx="789377" cy="32699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/>
        </a:p>
      </dsp:txBody>
      <dsp:txXfrm rot="16200015">
        <a:off x="2123555" y="1724772"/>
        <a:ext cx="789377" cy="326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64D98-F54E-48B8-AECB-5B31C5D96C83}" type="datetimeFigureOut">
              <a:rPr lang="nl-NL" smtClean="0"/>
              <a:pPr/>
              <a:t>23-9-2013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D48F5-82CE-46FC-AACB-D1A8D93195B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D48F5-82CE-46FC-AACB-D1A8D93195B6}" type="slidenum">
              <a:rPr lang="nl-NL" smtClean="0"/>
              <a:pPr/>
              <a:t>40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FFE7-D92D-4299-A6E2-7F50B4D6E15D}" type="datetimeFigureOut">
              <a:rPr lang="nl-NL" smtClean="0"/>
              <a:pPr/>
              <a:t>23-9-2013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73CF-C019-4C04-8962-A6B0D6342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FFE7-D92D-4299-A6E2-7F50B4D6E15D}" type="datetimeFigureOut">
              <a:rPr lang="nl-NL" smtClean="0"/>
              <a:pPr/>
              <a:t>23-9-2013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73CF-C019-4C04-8962-A6B0D6342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FFE7-D92D-4299-A6E2-7F50B4D6E15D}" type="datetimeFigureOut">
              <a:rPr lang="nl-NL" smtClean="0"/>
              <a:pPr/>
              <a:t>23-9-2013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73CF-C019-4C04-8962-A6B0D6342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FFE7-D92D-4299-A6E2-7F50B4D6E15D}" type="datetimeFigureOut">
              <a:rPr lang="nl-NL" smtClean="0"/>
              <a:pPr/>
              <a:t>23-9-2013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73CF-C019-4C04-8962-A6B0D6342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FFE7-D92D-4299-A6E2-7F50B4D6E15D}" type="datetimeFigureOut">
              <a:rPr lang="nl-NL" smtClean="0"/>
              <a:pPr/>
              <a:t>23-9-2013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73CF-C019-4C04-8962-A6B0D6342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FFE7-D92D-4299-A6E2-7F50B4D6E15D}" type="datetimeFigureOut">
              <a:rPr lang="nl-NL" smtClean="0"/>
              <a:pPr/>
              <a:t>23-9-2013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73CF-C019-4C04-8962-A6B0D6342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FFE7-D92D-4299-A6E2-7F50B4D6E15D}" type="datetimeFigureOut">
              <a:rPr lang="nl-NL" smtClean="0"/>
              <a:pPr/>
              <a:t>23-9-2013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73CF-C019-4C04-8962-A6B0D6342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FFE7-D92D-4299-A6E2-7F50B4D6E15D}" type="datetimeFigureOut">
              <a:rPr lang="nl-NL" smtClean="0"/>
              <a:pPr/>
              <a:t>23-9-2013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73CF-C019-4C04-8962-A6B0D6342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FFE7-D92D-4299-A6E2-7F50B4D6E15D}" type="datetimeFigureOut">
              <a:rPr lang="nl-NL" smtClean="0"/>
              <a:pPr/>
              <a:t>23-9-2013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73CF-C019-4C04-8962-A6B0D6342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FFE7-D92D-4299-A6E2-7F50B4D6E15D}" type="datetimeFigureOut">
              <a:rPr lang="nl-NL" smtClean="0"/>
              <a:pPr/>
              <a:t>23-9-2013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73CF-C019-4C04-8962-A6B0D6342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FFE7-D92D-4299-A6E2-7F50B4D6E15D}" type="datetimeFigureOut">
              <a:rPr lang="nl-NL" smtClean="0"/>
              <a:pPr/>
              <a:t>23-9-2013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73CF-C019-4C04-8962-A6B0D6342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2FFE7-D92D-4299-A6E2-7F50B4D6E15D}" type="datetimeFigureOut">
              <a:rPr lang="nl-NL" smtClean="0"/>
              <a:pPr/>
              <a:t>23-9-2013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473CF-C019-4C04-8962-A6B0D6342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Werken met de TI-84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7128792" cy="1752600"/>
          </a:xfrm>
        </p:spPr>
        <p:txBody>
          <a:bodyPr/>
          <a:lstStyle/>
          <a:p>
            <a:r>
              <a:rPr lang="nl-NL" dirty="0" smtClean="0"/>
              <a:t>Lianne Dirven: “Leer je net als auto rijden alleen maar door het (veel) te doen!”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Een grafiek maken bij formules: GRAPH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/>
          <a:p>
            <a:endParaRPr lang="nl-NL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r>
              <a:rPr lang="nl-NL" sz="2000" dirty="0" smtClean="0"/>
              <a:t>Een grafiek op je rekenmachine maken heet:</a:t>
            </a:r>
          </a:p>
          <a:p>
            <a:r>
              <a:rPr lang="nl-NL" sz="2000" b="1" dirty="0" smtClean="0"/>
              <a:t>PLOTTEN</a:t>
            </a:r>
          </a:p>
        </p:txBody>
      </p:sp>
      <p:pic>
        <p:nvPicPr>
          <p:cNvPr id="6" name="Tijdelijke aanduiding voor inhoud 5" descr="TI84(11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488" t="30545" r="5136" b="28857"/>
          <a:stretch>
            <a:fillRect/>
          </a:stretch>
        </p:blipFill>
        <p:spPr>
          <a:xfrm>
            <a:off x="4139952" y="1700808"/>
            <a:ext cx="4276839" cy="2880320"/>
          </a:xfrm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 r="11143"/>
          <a:stretch>
            <a:fillRect/>
          </a:stretch>
        </p:blipFill>
        <p:spPr bwMode="auto">
          <a:xfrm>
            <a:off x="467544" y="1700808"/>
            <a:ext cx="2736304" cy="160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nl-NL" sz="2400" b="1" dirty="0" smtClean="0"/>
              <a:t>De vensterinstelling aanpassen: WINDOW</a:t>
            </a:r>
            <a:endParaRPr lang="nl-NL" sz="2400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052737"/>
            <a:ext cx="4040188" cy="648072"/>
          </a:xfrm>
        </p:spPr>
        <p:txBody>
          <a:bodyPr/>
          <a:lstStyle/>
          <a:p>
            <a:r>
              <a:rPr lang="nl-NL" b="0" dirty="0" smtClean="0"/>
              <a:t>Een snijpunt staat er niet op</a:t>
            </a:r>
            <a:endParaRPr lang="nl-NL" b="0" dirty="0"/>
          </a:p>
        </p:txBody>
      </p:sp>
      <p:pic>
        <p:nvPicPr>
          <p:cNvPr id="7" name="Tijdelijke aanduiding voor inhoud 6" descr="TI84(9)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1525" t="38038" r="12305" b="30118"/>
          <a:stretch>
            <a:fillRect/>
          </a:stretch>
        </p:blipFill>
        <p:spPr>
          <a:xfrm>
            <a:off x="5148064" y="1988840"/>
            <a:ext cx="2592288" cy="1663385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792088"/>
          </a:xfrm>
        </p:spPr>
        <p:txBody>
          <a:bodyPr>
            <a:normAutofit lnSpcReduction="10000"/>
          </a:bodyPr>
          <a:lstStyle/>
          <a:p>
            <a:r>
              <a:rPr lang="nl-NL" b="0" dirty="0" smtClean="0"/>
              <a:t>Dat verandert als we de </a:t>
            </a:r>
            <a:r>
              <a:rPr lang="nl-NL" b="0" dirty="0" err="1" smtClean="0"/>
              <a:t>window</a:t>
            </a:r>
            <a:r>
              <a:rPr lang="nl-NL" b="0" dirty="0" smtClean="0"/>
              <a:t> aanpassen</a:t>
            </a:r>
            <a:endParaRPr lang="nl-NL" b="0" dirty="0"/>
          </a:p>
        </p:txBody>
      </p:sp>
      <p:pic>
        <p:nvPicPr>
          <p:cNvPr id="8" name="Tijdelijke aanduiding voor inhoud 7" descr="TI84(11)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14579" t="21868" r="2806" b="28927"/>
          <a:stretch>
            <a:fillRect/>
          </a:stretch>
        </p:blipFill>
        <p:spPr>
          <a:xfrm>
            <a:off x="627562" y="4149080"/>
            <a:ext cx="2936326" cy="2331788"/>
          </a:xfrm>
        </p:spPr>
      </p:pic>
      <p:pic>
        <p:nvPicPr>
          <p:cNvPr id="9" name="Afbeelding 8" descr="TI84(8).jpeg"/>
          <p:cNvPicPr>
            <a:picLocks noChangeAspect="1"/>
          </p:cNvPicPr>
          <p:nvPr/>
        </p:nvPicPr>
        <p:blipFill>
          <a:blip r:embed="rId4" cstate="print"/>
          <a:srcRect l="14000" t="38849" r="25801" b="24401"/>
          <a:stretch>
            <a:fillRect/>
          </a:stretch>
        </p:blipFill>
        <p:spPr>
          <a:xfrm>
            <a:off x="5220072" y="4077072"/>
            <a:ext cx="2919410" cy="2376264"/>
          </a:xfrm>
          <a:prstGeom prst="rect">
            <a:avLst/>
          </a:prstGeom>
        </p:spPr>
      </p:pic>
      <p:pic>
        <p:nvPicPr>
          <p:cNvPr id="10" name="Afbeelding 9" descr="TI84(7).jpeg"/>
          <p:cNvPicPr>
            <a:picLocks noChangeAspect="1"/>
          </p:cNvPicPr>
          <p:nvPr/>
        </p:nvPicPr>
        <p:blipFill>
          <a:blip r:embed="rId5" cstate="print"/>
          <a:srcRect l="27600" t="47900" r="23400" b="29000"/>
          <a:stretch>
            <a:fillRect/>
          </a:stretch>
        </p:blipFill>
        <p:spPr>
          <a:xfrm>
            <a:off x="611560" y="2060848"/>
            <a:ext cx="2520280" cy="1584176"/>
          </a:xfrm>
          <a:prstGeom prst="rect">
            <a:avLst/>
          </a:prstGeom>
        </p:spPr>
      </p:pic>
      <p:sp>
        <p:nvSpPr>
          <p:cNvPr id="11" name="Ovaal 10"/>
          <p:cNvSpPr/>
          <p:nvPr/>
        </p:nvSpPr>
        <p:spPr>
          <a:xfrm>
            <a:off x="5148064" y="2852936"/>
            <a:ext cx="936104" cy="216024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6" cstate="print"/>
          <a:srcRect t="10404" b="15120"/>
          <a:stretch>
            <a:fillRect/>
          </a:stretch>
        </p:blipFill>
        <p:spPr bwMode="auto">
          <a:xfrm>
            <a:off x="6732240" y="116632"/>
            <a:ext cx="147601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goede vensterinstelling kiezen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standaardfuncties</a:t>
            </a:r>
          </a:p>
          <a:p>
            <a:r>
              <a:rPr lang="nl-NL" smtClean="0"/>
              <a:t>(praktische) </a:t>
            </a:r>
            <a:r>
              <a:rPr lang="nl-NL" dirty="0" smtClean="0"/>
              <a:t>context</a:t>
            </a:r>
          </a:p>
          <a:p>
            <a:r>
              <a:rPr lang="nl-NL" dirty="0" smtClean="0"/>
              <a:t>tabel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algn="l"/>
            <a:r>
              <a:rPr lang="nl-NL" dirty="0" smtClean="0"/>
              <a:t>  </a:t>
            </a:r>
            <a:r>
              <a:rPr lang="nl-NL" sz="2400" dirty="0" smtClean="0"/>
              <a:t>lineaire functie</a:t>
            </a:r>
            <a:endParaRPr lang="nl-NL" sz="2400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idx="1"/>
          </p:nvPr>
        </p:nvPicPr>
        <p:blipFill>
          <a:blip r:embed="rId3" cstate="print"/>
          <a:srcRect t="11137" b="6131"/>
          <a:stretch>
            <a:fillRect/>
          </a:stretch>
        </p:blipFill>
        <p:spPr bwMode="auto">
          <a:xfrm>
            <a:off x="1043608" y="1988840"/>
            <a:ext cx="603461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644008" y="620688"/>
          <a:ext cx="1224136" cy="435248"/>
        </p:xfrm>
        <a:graphic>
          <a:graphicData uri="http://schemas.openxmlformats.org/presentationml/2006/ole">
            <p:oleObj spid="_x0000_s82946" name="Equation" r:id="rId4" imgW="5713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5486400" cy="566738"/>
          </a:xfrm>
        </p:spPr>
        <p:txBody>
          <a:bodyPr>
            <a:normAutofit fontScale="90000"/>
          </a:bodyPr>
          <a:lstStyle/>
          <a:p>
            <a:pPr algn="l"/>
            <a:r>
              <a:rPr lang="nl-NL" sz="3600" dirty="0" smtClean="0"/>
              <a:t>  </a:t>
            </a:r>
            <a:r>
              <a:rPr lang="nl-NL" sz="2700" b="0" dirty="0" smtClean="0"/>
              <a:t>wortelfunctie:</a:t>
            </a:r>
            <a:r>
              <a:rPr lang="nl-NL" sz="3600" dirty="0" smtClean="0"/>
              <a:t> </a:t>
            </a:r>
            <a:endParaRPr lang="nl-NL" sz="3600" dirty="0"/>
          </a:p>
        </p:txBody>
      </p:sp>
      <p:pic>
        <p:nvPicPr>
          <p:cNvPr id="4" name="Tijdelijke aanduiding voor inhoud 3" descr="wortel.JPG"/>
          <p:cNvPicPr>
            <a:picLocks noGrp="1"/>
          </p:cNvPicPr>
          <p:nvPr>
            <p:ph type="pic" idx="1"/>
          </p:nvPr>
        </p:nvPicPr>
        <p:blipFill>
          <a:blip r:embed="rId3" cstate="print"/>
          <a:srcRect l="2667" r="2667"/>
          <a:stretch>
            <a:fillRect/>
          </a:stretch>
        </p:blipFill>
        <p:spPr>
          <a:xfrm>
            <a:off x="1835696" y="1412776"/>
            <a:ext cx="5198368" cy="3816424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half" idx="2"/>
          </p:nvPr>
        </p:nvSpPr>
        <p:spPr>
          <a:xfrm>
            <a:off x="611560" y="5589240"/>
            <a:ext cx="6667128" cy="582960"/>
          </a:xfrm>
        </p:spPr>
        <p:txBody>
          <a:bodyPr>
            <a:normAutofit/>
          </a:bodyPr>
          <a:lstStyle/>
          <a:p>
            <a:r>
              <a:rPr lang="nl-NL" sz="2000" dirty="0" smtClean="0"/>
              <a:t>bijzonderheid: randpunt</a:t>
            </a:r>
            <a:endParaRPr lang="nl-NL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635896" y="548680"/>
          <a:ext cx="2050601" cy="576064"/>
        </p:xfrm>
        <a:graphic>
          <a:graphicData uri="http://schemas.openxmlformats.org/presentationml/2006/ole">
            <p:oleObj spid="_x0000_s83970" name="Equation" r:id="rId4" imgW="68580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 smtClean="0"/>
              <a:t>machtsfunctie:</a:t>
            </a:r>
            <a:endParaRPr lang="nl-NL" sz="3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 is even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n is oneven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20869" t="27777" r="22783" b="5556"/>
          <a:stretch>
            <a:fillRect/>
          </a:stretch>
        </p:blipFill>
        <p:spPr bwMode="auto">
          <a:xfrm>
            <a:off x="457200" y="2357994"/>
            <a:ext cx="3682752" cy="373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Tijdelijke aanduiding voor inhoud 7"/>
          <p:cNvPicPr>
            <a:picLocks noGrp="1"/>
          </p:cNvPicPr>
          <p:nvPr>
            <p:ph sz="quarter" idx="4"/>
          </p:nvPr>
        </p:nvPicPr>
        <p:blipFill>
          <a:blip r:embed="rId4" cstate="print"/>
          <a:srcRect l="22957" t="11111" r="24869" b="5556"/>
          <a:stretch>
            <a:fillRect/>
          </a:stretch>
        </p:blipFill>
        <p:spPr bwMode="auto">
          <a:xfrm>
            <a:off x="5016670" y="2174875"/>
            <a:ext cx="329848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290888" y="592138"/>
          <a:ext cx="1411287" cy="517525"/>
        </p:xfrm>
        <a:graphic>
          <a:graphicData uri="http://schemas.openxmlformats.org/presentationml/2006/ole">
            <p:oleObj spid="_x0000_s84994" name="Equation" r:id="rId5" imgW="6220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5486400" cy="566738"/>
          </a:xfrm>
        </p:spPr>
        <p:txBody>
          <a:bodyPr>
            <a:normAutofit fontScale="90000"/>
          </a:bodyPr>
          <a:lstStyle/>
          <a:p>
            <a:pPr algn="l"/>
            <a:r>
              <a:rPr lang="nl-NL" sz="3600" b="0" dirty="0" smtClean="0"/>
              <a:t>exponentiële functie: </a:t>
            </a:r>
            <a:endParaRPr lang="nl-NL" sz="3600" b="0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type="pic" idx="1"/>
          </p:nvPr>
        </p:nvPicPr>
        <p:blipFill>
          <a:blip r:embed="rId3" cstate="print"/>
          <a:srcRect t="10500" b="5501"/>
          <a:stretch>
            <a:fillRect/>
          </a:stretch>
        </p:blipFill>
        <p:spPr bwMode="auto">
          <a:xfrm>
            <a:off x="1763688" y="1412776"/>
            <a:ext cx="54864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899592" y="5589240"/>
            <a:ext cx="6163072" cy="588838"/>
          </a:xfrm>
        </p:spPr>
        <p:txBody>
          <a:bodyPr>
            <a:normAutofit/>
          </a:bodyPr>
          <a:lstStyle/>
          <a:p>
            <a:r>
              <a:rPr lang="nl-NL" sz="2000" dirty="0" smtClean="0"/>
              <a:t>bijzonderheid: horizontale asymptoot</a:t>
            </a:r>
            <a:endParaRPr lang="nl-NL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644008" y="548680"/>
          <a:ext cx="1351698" cy="533772"/>
        </p:xfrm>
        <a:graphic>
          <a:graphicData uri="http://schemas.openxmlformats.org/presentationml/2006/ole">
            <p:oleObj spid="_x0000_s86018" name="Equation" r:id="rId4" imgW="6220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5486400" cy="566738"/>
          </a:xfrm>
        </p:spPr>
        <p:txBody>
          <a:bodyPr>
            <a:normAutofit/>
          </a:bodyPr>
          <a:lstStyle/>
          <a:p>
            <a:r>
              <a:rPr lang="nl-NL" sz="2800" b="0" dirty="0" smtClean="0"/>
              <a:t>gebroken functie:</a:t>
            </a:r>
            <a:endParaRPr lang="nl-NL" sz="2800" b="0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259632" y="1196752"/>
            <a:ext cx="5486400" cy="4114800"/>
          </a:xfrm>
        </p:spPr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55576" y="5661248"/>
            <a:ext cx="5832648" cy="660846"/>
          </a:xfrm>
        </p:spPr>
        <p:txBody>
          <a:bodyPr>
            <a:normAutofit/>
          </a:bodyPr>
          <a:lstStyle/>
          <a:p>
            <a:r>
              <a:rPr lang="nl-NL" sz="2000" dirty="0" smtClean="0"/>
              <a:t>bijzonderheden: verticale </a:t>
            </a:r>
            <a:r>
              <a:rPr lang="nl-NL" sz="2000" dirty="0" err="1" smtClean="0"/>
              <a:t>én</a:t>
            </a:r>
            <a:r>
              <a:rPr lang="nl-NL" sz="2000" dirty="0" smtClean="0"/>
              <a:t> horizontale asymptoot</a:t>
            </a:r>
            <a:endParaRPr lang="nl-NL" sz="2000" dirty="0"/>
          </a:p>
        </p:txBody>
      </p:sp>
      <p:pic>
        <p:nvPicPr>
          <p:cNvPr id="5" name="Afbeelding 4"/>
          <p:cNvPicPr/>
          <p:nvPr/>
        </p:nvPicPr>
        <p:blipFill>
          <a:blip r:embed="rId3" cstate="print"/>
          <a:srcRect l="25044" t="27777" r="24869" b="22223"/>
          <a:stretch>
            <a:fillRect/>
          </a:stretch>
        </p:blipFill>
        <p:spPr bwMode="auto">
          <a:xfrm>
            <a:off x="1259632" y="1268760"/>
            <a:ext cx="518457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3419872" y="286694"/>
          <a:ext cx="1224136" cy="807408"/>
        </p:xfrm>
        <a:graphic>
          <a:graphicData uri="http://schemas.openxmlformats.org/presentationml/2006/ole">
            <p:oleObj spid="_x0000_s87042" name="Equation" r:id="rId4" imgW="59688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heb je aan standaardfuncties als je met de GRM werkt?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1600" dirty="0" smtClean="0"/>
              <a:t>Je hebt ongeveer een idee hoe de grafiek er gaat uitzien.</a:t>
            </a:r>
          </a:p>
          <a:p>
            <a:endParaRPr lang="nl-NL" sz="1600" dirty="0" smtClean="0"/>
          </a:p>
          <a:p>
            <a:r>
              <a:rPr lang="nl-NL" sz="1600" dirty="0" smtClean="0"/>
              <a:t>Voorbeeld: hoe zal de grafiek van</a:t>
            </a:r>
          </a:p>
          <a:p>
            <a:endParaRPr lang="nl-NL" sz="1600" dirty="0" smtClean="0"/>
          </a:p>
          <a:p>
            <a:r>
              <a:rPr lang="nl-NL" sz="1600" dirty="0" smtClean="0"/>
              <a:t>er ongeveer uitzien?</a:t>
            </a:r>
          </a:p>
          <a:p>
            <a:endParaRPr lang="nl-NL" sz="1600" dirty="0" smtClean="0"/>
          </a:p>
          <a:p>
            <a:r>
              <a:rPr lang="nl-NL" sz="1600" dirty="0" smtClean="0"/>
              <a:t>Voor grote waarden van </a:t>
            </a:r>
            <a:r>
              <a:rPr lang="nl-NL" sz="1600" i="1" dirty="0" smtClean="0"/>
              <a:t>x</a:t>
            </a:r>
            <a:r>
              <a:rPr lang="nl-NL" sz="1600" dirty="0" smtClean="0"/>
              <a:t> lijkt de grafiek van </a:t>
            </a:r>
            <a:r>
              <a:rPr lang="nl-NL" sz="1600" i="1" dirty="0" smtClean="0"/>
              <a:t>f</a:t>
            </a:r>
            <a:r>
              <a:rPr lang="nl-NL" sz="1600" dirty="0" smtClean="0"/>
              <a:t> op die van </a:t>
            </a:r>
            <a:r>
              <a:rPr lang="nl-NL" sz="1600" i="1" dirty="0" smtClean="0"/>
              <a:t>x</a:t>
            </a:r>
            <a:r>
              <a:rPr lang="nl-NL" sz="1600" i="1" baseline="30000" dirty="0" smtClean="0"/>
              <a:t>6</a:t>
            </a:r>
            <a:r>
              <a:rPr lang="nl-NL" sz="1600" dirty="0" smtClean="0"/>
              <a:t>.</a:t>
            </a:r>
          </a:p>
          <a:p>
            <a:endParaRPr lang="nl-NL" sz="1600" dirty="0" smtClean="0"/>
          </a:p>
          <a:p>
            <a:endParaRPr lang="nl-NL" sz="1600" dirty="0"/>
          </a:p>
        </p:txBody>
      </p:sp>
      <p:graphicFrame>
        <p:nvGraphicFramePr>
          <p:cNvPr id="6147" name="Tijdelijke aanduiding voor inhoud 4"/>
          <p:cNvGraphicFramePr>
            <a:graphicFrameLocks noChangeAspect="1"/>
          </p:cNvGraphicFramePr>
          <p:nvPr/>
        </p:nvGraphicFramePr>
        <p:xfrm>
          <a:off x="569913" y="2565400"/>
          <a:ext cx="1719262" cy="300038"/>
        </p:xfrm>
        <a:graphic>
          <a:graphicData uri="http://schemas.openxmlformats.org/presentationml/2006/ole">
            <p:oleObj spid="_x0000_s88066" name="Equation" r:id="rId3" imgW="1307880" imgH="228600" progId="Equation.DSMT4">
              <p:embed/>
            </p:oleObj>
          </a:graphicData>
        </a:graphic>
      </p:graphicFrame>
      <p:pic>
        <p:nvPicPr>
          <p:cNvPr id="615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5050" y="1564246"/>
            <a:ext cx="5111750" cy="327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heb je aan standaardfuncties als je met de GRM werkt?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1600" dirty="0" smtClean="0"/>
              <a:t>Je hebt ongeveer een idee hoe de grafiek er gaat uitzien.</a:t>
            </a:r>
          </a:p>
          <a:p>
            <a:endParaRPr lang="nl-NL" sz="1600" dirty="0" smtClean="0"/>
          </a:p>
          <a:p>
            <a:r>
              <a:rPr lang="nl-NL" sz="1600" dirty="0" smtClean="0"/>
              <a:t>Voorbeeld: hoe zal de grafiek van</a:t>
            </a:r>
          </a:p>
          <a:p>
            <a:endParaRPr lang="nl-NL" sz="1600" dirty="0" smtClean="0"/>
          </a:p>
          <a:p>
            <a:r>
              <a:rPr lang="nl-NL" sz="1600" dirty="0" smtClean="0"/>
              <a:t>er ongeveer uitzien?</a:t>
            </a:r>
          </a:p>
          <a:p>
            <a:endParaRPr lang="nl-NL" sz="1600" dirty="0" smtClean="0"/>
          </a:p>
          <a:p>
            <a:r>
              <a:rPr lang="nl-NL" sz="1600" dirty="0" smtClean="0"/>
              <a:t>Voor grote waarden van </a:t>
            </a:r>
            <a:r>
              <a:rPr lang="nl-NL" sz="1600" i="1" dirty="0" smtClean="0"/>
              <a:t>x</a:t>
            </a:r>
            <a:r>
              <a:rPr lang="nl-NL" sz="1600" dirty="0" smtClean="0"/>
              <a:t> lijkt de grafiek van </a:t>
            </a:r>
            <a:r>
              <a:rPr lang="nl-NL" sz="1600" i="1" dirty="0" smtClean="0"/>
              <a:t>f</a:t>
            </a:r>
            <a:r>
              <a:rPr lang="nl-NL" sz="1600" dirty="0" smtClean="0"/>
              <a:t> op die van </a:t>
            </a:r>
            <a:r>
              <a:rPr lang="nl-NL" sz="1600" i="1" dirty="0" smtClean="0"/>
              <a:t>x</a:t>
            </a:r>
            <a:r>
              <a:rPr lang="nl-NL" sz="1600" i="1" baseline="30000" dirty="0" smtClean="0"/>
              <a:t>5</a:t>
            </a:r>
            <a:r>
              <a:rPr lang="nl-NL" sz="1600" dirty="0" smtClean="0"/>
              <a:t>.</a:t>
            </a:r>
          </a:p>
          <a:p>
            <a:endParaRPr lang="nl-NL" sz="1600" dirty="0" smtClean="0"/>
          </a:p>
          <a:p>
            <a:endParaRPr lang="nl-NL" sz="1600" dirty="0"/>
          </a:p>
        </p:txBody>
      </p:sp>
      <p:graphicFrame>
        <p:nvGraphicFramePr>
          <p:cNvPr id="6147" name="Tijdelijke aanduiding voor inhoud 4"/>
          <p:cNvGraphicFramePr>
            <a:graphicFrameLocks noChangeAspect="1"/>
          </p:cNvGraphicFramePr>
          <p:nvPr/>
        </p:nvGraphicFramePr>
        <p:xfrm>
          <a:off x="468313" y="2565400"/>
          <a:ext cx="1920875" cy="300038"/>
        </p:xfrm>
        <a:graphic>
          <a:graphicData uri="http://schemas.openxmlformats.org/presentationml/2006/ole">
            <p:oleObj spid="_x0000_s89090" name="Equation" r:id="rId3" imgW="1460160" imgH="228600" progId="Equation.DSMT4">
              <p:embed/>
            </p:oleObj>
          </a:graphicData>
        </a:graphic>
      </p:graphicFrame>
      <p:pic>
        <p:nvPicPr>
          <p:cNvPr id="266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5050" y="1564246"/>
            <a:ext cx="5111750" cy="327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pic>
        <p:nvPicPr>
          <p:cNvPr id="4" name="Tijdelijke aanduiding voor inhoud 3" descr="TI84(2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886851"/>
            <a:ext cx="4176464" cy="55686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heb je aan standaardfuncties als je met de GRM werkt?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1600" dirty="0" smtClean="0"/>
              <a:t>Je hebt ongeveer een idee hoe de grafiek er gaat uitzien.</a:t>
            </a:r>
          </a:p>
          <a:p>
            <a:endParaRPr lang="nl-NL" sz="1600" dirty="0" smtClean="0"/>
          </a:p>
          <a:p>
            <a:r>
              <a:rPr lang="nl-NL" sz="1600" dirty="0" smtClean="0"/>
              <a:t>Voorbeeld: hoe zal de grafiek van</a:t>
            </a:r>
          </a:p>
          <a:p>
            <a:endParaRPr lang="nl-NL" sz="1600" dirty="0" smtClean="0"/>
          </a:p>
          <a:p>
            <a:endParaRPr lang="nl-NL" sz="1600" dirty="0" smtClean="0"/>
          </a:p>
          <a:p>
            <a:r>
              <a:rPr lang="nl-NL" sz="1600" dirty="0" smtClean="0"/>
              <a:t>er ongeveer uitzien?</a:t>
            </a:r>
          </a:p>
          <a:p>
            <a:endParaRPr lang="nl-NL" sz="1600" dirty="0"/>
          </a:p>
        </p:txBody>
      </p:sp>
      <p:graphicFrame>
        <p:nvGraphicFramePr>
          <p:cNvPr id="6147" name="Tijdelijke aanduiding voor inhoud 4"/>
          <p:cNvGraphicFramePr>
            <a:graphicFrameLocks noChangeAspect="1"/>
          </p:cNvGraphicFramePr>
          <p:nvPr/>
        </p:nvGraphicFramePr>
        <p:xfrm>
          <a:off x="683568" y="2636912"/>
          <a:ext cx="1485900" cy="517525"/>
        </p:xfrm>
        <a:graphic>
          <a:graphicData uri="http://schemas.openxmlformats.org/presentationml/2006/ole">
            <p:oleObj spid="_x0000_s90114" name="Equation" r:id="rId3" imgW="1130040" imgH="393480" progId="Equation.DSMT4">
              <p:embed/>
            </p:oleObj>
          </a:graphicData>
        </a:graphic>
      </p:graphicFrame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5050" y="1500349"/>
            <a:ext cx="5111750" cy="339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Goede vensterinstelling kiezen</a:t>
            </a: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 smtClean="0"/>
              <a:t>Welke waarden voor </a:t>
            </a:r>
            <a:r>
              <a:rPr lang="nl-NL" sz="3200" i="1" dirty="0" smtClean="0"/>
              <a:t>x</a:t>
            </a:r>
            <a:r>
              <a:rPr lang="nl-NL" sz="3200" dirty="0" smtClean="0"/>
              <a:t> en </a:t>
            </a:r>
            <a:r>
              <a:rPr lang="nl-NL" sz="3200" i="1" dirty="0" smtClean="0"/>
              <a:t>y</a:t>
            </a:r>
            <a:r>
              <a:rPr lang="nl-NL" sz="3200" dirty="0" smtClean="0"/>
              <a:t> zijn zinvol?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 smtClean="0"/>
              <a:t>In formules kun je veel waarden voor </a:t>
            </a:r>
            <a:r>
              <a:rPr lang="nl-NL" sz="2800" i="1" dirty="0" smtClean="0"/>
              <a:t>x</a:t>
            </a:r>
            <a:r>
              <a:rPr lang="nl-NL" sz="2800" dirty="0" smtClean="0"/>
              <a:t> invullen, maar in de praktijk is dat lang niet altijd nuttig.</a:t>
            </a:r>
          </a:p>
          <a:p>
            <a:r>
              <a:rPr lang="nl-NL" sz="2400" dirty="0" smtClean="0"/>
              <a:t>Negatieve aantallen mensen??</a:t>
            </a:r>
          </a:p>
          <a:p>
            <a:r>
              <a:rPr lang="nl-NL" sz="2400" dirty="0" smtClean="0"/>
              <a:t>Tijden onder 0??</a:t>
            </a:r>
          </a:p>
          <a:p>
            <a:r>
              <a:rPr lang="nl-NL" sz="2400" dirty="0" smtClean="0"/>
              <a:t>Leeftijd boven de 150 jaar??</a:t>
            </a:r>
          </a:p>
          <a:p>
            <a:pPr marL="0" indent="0">
              <a:buNone/>
            </a:pPr>
            <a:r>
              <a:rPr lang="nl-NL" sz="2800" dirty="0" smtClean="0"/>
              <a:t>Ook zijn de uitkomsten vaak begrensd.</a:t>
            </a:r>
          </a:p>
          <a:p>
            <a:r>
              <a:rPr lang="nl-NL" sz="2400" dirty="0" smtClean="0"/>
              <a:t>Negatieve kosten??</a:t>
            </a:r>
          </a:p>
          <a:p>
            <a:r>
              <a:rPr lang="nl-NL" sz="2400" dirty="0" smtClean="0"/>
              <a:t>Bomen langer dan 200 m??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22712" cy="4691063"/>
          </a:xfrm>
        </p:spPr>
        <p:txBody>
          <a:bodyPr/>
          <a:lstStyle/>
          <a:p>
            <a:r>
              <a:rPr lang="nl-NL" sz="1600" dirty="0" smtClean="0"/>
              <a:t>De groei van een soort graan kan beschreven worden met de volgende formule:</a:t>
            </a:r>
          </a:p>
          <a:p>
            <a:endParaRPr lang="nl-NL" sz="1600" dirty="0" smtClean="0"/>
          </a:p>
          <a:p>
            <a:endParaRPr lang="nl-NL" sz="1600" dirty="0" smtClean="0"/>
          </a:p>
          <a:p>
            <a:r>
              <a:rPr lang="nl-NL" sz="1600" dirty="0" smtClean="0"/>
              <a:t>waarbij </a:t>
            </a:r>
            <a:r>
              <a:rPr lang="nl-NL" sz="1600" i="1" dirty="0" smtClean="0"/>
              <a:t>h</a:t>
            </a:r>
            <a:r>
              <a:rPr lang="nl-NL" sz="1600" dirty="0" smtClean="0"/>
              <a:t> de hoogte in cm is en </a:t>
            </a:r>
            <a:r>
              <a:rPr lang="nl-NL" sz="1600" i="1" dirty="0" smtClean="0"/>
              <a:t>t </a:t>
            </a:r>
            <a:r>
              <a:rPr lang="nl-NL" sz="1600" dirty="0" smtClean="0"/>
              <a:t> de tijd in weken.</a:t>
            </a:r>
          </a:p>
          <a:p>
            <a:r>
              <a:rPr lang="nl-NL" sz="1600" dirty="0" smtClean="0"/>
              <a:t>Plot de grafiek van </a:t>
            </a:r>
            <a:r>
              <a:rPr lang="nl-NL" sz="1600" i="1" dirty="0" smtClean="0"/>
              <a:t>h</a:t>
            </a:r>
            <a:r>
              <a:rPr lang="nl-NL" sz="1600" dirty="0" smtClean="0"/>
              <a:t>.</a:t>
            </a:r>
          </a:p>
          <a:p>
            <a:r>
              <a:rPr lang="nl-NL" sz="1600" dirty="0" smtClean="0"/>
              <a:t>Na hoeveel dagen is het graan hoger dan 175 cm?</a:t>
            </a:r>
          </a:p>
          <a:p>
            <a:endParaRPr lang="nl-NL" sz="1600" dirty="0" smtClean="0"/>
          </a:p>
          <a:p>
            <a:r>
              <a:rPr lang="nl-NL" sz="1600" i="1" dirty="0" smtClean="0"/>
              <a:t>t</a:t>
            </a:r>
            <a:r>
              <a:rPr lang="nl-NL" sz="1600" dirty="0" smtClean="0"/>
              <a:t> = 18,7</a:t>
            </a:r>
          </a:p>
          <a:p>
            <a:r>
              <a:rPr lang="nl-NL" sz="1600" dirty="0" smtClean="0"/>
              <a:t>dus na 18,7 x 7 = 130,9  </a:t>
            </a:r>
            <a:r>
              <a:rPr lang="nl-NL" sz="1600" dirty="0" smtClean="0">
                <a:sym typeface="Symbol"/>
              </a:rPr>
              <a:t> 131 dagen</a:t>
            </a:r>
            <a:endParaRPr lang="nl-NL" sz="1600" dirty="0" smtClean="0"/>
          </a:p>
          <a:p>
            <a:endParaRPr lang="nl-NL" sz="1600" i="1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64704"/>
            <a:ext cx="27003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284984"/>
            <a:ext cx="2884461" cy="192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683568" y="2348880"/>
          <a:ext cx="1944217" cy="380390"/>
        </p:xfrm>
        <a:graphic>
          <a:graphicData uri="http://schemas.openxmlformats.org/presentationml/2006/ole">
            <p:oleObj spid="_x0000_s91138" name="Equation" r:id="rId5" imgW="1168200" imgH="2286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741636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Goede vensterinstelling kiezen</a:t>
            </a: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 smtClean="0"/>
              <a:t>tabel</a:t>
            </a:r>
            <a:endParaRPr lang="nl-NL" sz="32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/>
              <a:t>Als je geen idee hebt welke uitkomsten er bij de functie horen, kun je in de tabel kijken.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r>
              <a:rPr lang="nl-NL" sz="2800" dirty="0" smtClean="0"/>
              <a:t>Interessant is dat stuk waar de uitkomsten op en neer gaan. </a:t>
            </a:r>
          </a:p>
          <a:p>
            <a:pPr marL="0" indent="0">
              <a:buNone/>
            </a:pPr>
            <a:r>
              <a:rPr lang="nl-NL" sz="2800" dirty="0" smtClean="0"/>
              <a:t>Zorg dat je die </a:t>
            </a:r>
            <a:r>
              <a:rPr lang="nl-NL" sz="2800" i="1" dirty="0" smtClean="0"/>
              <a:t>x</a:t>
            </a:r>
            <a:r>
              <a:rPr lang="nl-NL" sz="2800" dirty="0"/>
              <a:t>-</a:t>
            </a:r>
            <a:r>
              <a:rPr lang="nl-NL" sz="2800" dirty="0" smtClean="0"/>
              <a:t> en </a:t>
            </a:r>
            <a:r>
              <a:rPr lang="nl-NL" sz="2800" i="1" dirty="0" smtClean="0"/>
              <a:t>y</a:t>
            </a:r>
            <a:r>
              <a:rPr lang="nl-NL" sz="2800" dirty="0" smtClean="0"/>
              <a:t>-waarden in je grafiek ziet.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xmlns="" val="321554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0" y="273050"/>
            <a:ext cx="4114800" cy="5853113"/>
          </a:xfrm>
        </p:spPr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2060" y="404664"/>
            <a:ext cx="248427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2060" y="2420888"/>
            <a:ext cx="2628292" cy="175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61115"/>
            <a:ext cx="237626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jdelijke aanduiding voor tekst 7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154140"/>
          </a:xfrm>
        </p:spPr>
        <p:txBody>
          <a:bodyPr>
            <a:normAutofit lnSpcReduction="10000"/>
          </a:bodyPr>
          <a:lstStyle/>
          <a:p>
            <a:r>
              <a:rPr lang="nl-NL" sz="1600" dirty="0" smtClean="0"/>
              <a:t>De gemiddelde kosten om handtassen te produceren kan berekend worden met de formule.</a:t>
            </a:r>
          </a:p>
          <a:p>
            <a:endParaRPr lang="nl-NL" sz="1600" dirty="0" smtClean="0"/>
          </a:p>
          <a:p>
            <a:endParaRPr lang="nl-NL" sz="1600" dirty="0" smtClean="0"/>
          </a:p>
          <a:p>
            <a:endParaRPr lang="nl-NL" sz="1600" dirty="0" smtClean="0"/>
          </a:p>
          <a:p>
            <a:r>
              <a:rPr lang="nl-NL" sz="1600" dirty="0" smtClean="0"/>
              <a:t>waarbij </a:t>
            </a:r>
            <a:r>
              <a:rPr lang="nl-NL" sz="1600" i="1" dirty="0" smtClean="0"/>
              <a:t>GK</a:t>
            </a:r>
            <a:r>
              <a:rPr lang="nl-NL" sz="1600" dirty="0" smtClean="0"/>
              <a:t> de gemiddelde kosten in euro’s zijn en </a:t>
            </a:r>
            <a:r>
              <a:rPr lang="nl-NL" sz="1600" i="1" dirty="0" smtClean="0"/>
              <a:t>q</a:t>
            </a:r>
            <a:r>
              <a:rPr lang="nl-NL" sz="1600" dirty="0" smtClean="0"/>
              <a:t> het aantal geproduceerde handtassen.</a:t>
            </a:r>
          </a:p>
          <a:p>
            <a:endParaRPr lang="nl-NL" sz="1600" dirty="0" smtClean="0"/>
          </a:p>
          <a:p>
            <a:r>
              <a:rPr lang="nl-NL" sz="1600" dirty="0" smtClean="0"/>
              <a:t>Bij welk aantal geproduceerde handtassen zijn de gemiddelde kosten minimaal?</a:t>
            </a:r>
          </a:p>
          <a:p>
            <a:endParaRPr lang="nl-NL" sz="1600" dirty="0" smtClean="0"/>
          </a:p>
          <a:p>
            <a:r>
              <a:rPr lang="nl-NL" sz="1600" i="1" dirty="0" smtClean="0"/>
              <a:t>	q </a:t>
            </a:r>
            <a:r>
              <a:rPr lang="nl-NL" sz="1600" dirty="0" smtClean="0"/>
              <a:t>= 4630</a:t>
            </a:r>
            <a:endParaRPr lang="nl-NL" sz="1600" i="1" dirty="0" smtClean="0"/>
          </a:p>
          <a:p>
            <a:endParaRPr lang="nl-NL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683568" y="2492896"/>
          <a:ext cx="2160240" cy="516579"/>
        </p:xfrm>
        <a:graphic>
          <a:graphicData uri="http://schemas.openxmlformats.org/presentationml/2006/ole">
            <p:oleObj spid="_x0000_s92162" name="Equation" r:id="rId6" imgW="1752480" imgH="41904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2106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nl-NL" sz="2800" dirty="0" smtClean="0"/>
              <a:t>samenvatting: hoe zoek ik de goede vensterinstelling?</a:t>
            </a:r>
            <a:endParaRPr lang="nl-NL" sz="28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nl-NL" sz="2400" dirty="0" smtClean="0"/>
              <a:t>bekijk op je gemak de formule</a:t>
            </a:r>
          </a:p>
          <a:p>
            <a:pPr lvl="1">
              <a:buFont typeface="Wingdings" pitchFamily="2" charset="2"/>
              <a:buChar char="Ø"/>
            </a:pPr>
            <a:r>
              <a:rPr lang="nl-NL" sz="2000" dirty="0" smtClean="0"/>
              <a:t>welke standaardfunctie zit er in → welke bijzonderheden heeft die</a:t>
            </a:r>
          </a:p>
          <a:p>
            <a:pPr lvl="1">
              <a:buFont typeface="Wingdings" pitchFamily="2" charset="2"/>
              <a:buChar char="Ø"/>
            </a:pPr>
            <a:r>
              <a:rPr lang="nl-NL" sz="2000" dirty="0" smtClean="0"/>
              <a:t>speciaal grote of kleine getallen</a:t>
            </a:r>
          </a:p>
          <a:p>
            <a:r>
              <a:rPr lang="nl-NL" sz="2400" dirty="0" smtClean="0"/>
              <a:t>stel jezelf het probleem zo werkelijk mogelijk voor</a:t>
            </a:r>
          </a:p>
          <a:p>
            <a:pPr lvl="1">
              <a:buFont typeface="Wingdings" pitchFamily="2" charset="2"/>
              <a:buChar char="Ø"/>
            </a:pPr>
            <a:r>
              <a:rPr lang="nl-NL" sz="2000" dirty="0" smtClean="0"/>
              <a:t>wat zijn redelijke waarden voor de variabelen</a:t>
            </a:r>
          </a:p>
          <a:p>
            <a:r>
              <a:rPr lang="nl-NL" sz="2400" dirty="0" smtClean="0"/>
              <a:t>probeer wat</a:t>
            </a:r>
          </a:p>
          <a:p>
            <a:pPr lvl="1">
              <a:buFont typeface="Wingdings" pitchFamily="2" charset="2"/>
              <a:buChar char="Ø"/>
            </a:pPr>
            <a:r>
              <a:rPr lang="nl-NL" sz="2000" dirty="0" smtClean="0"/>
              <a:t>als het nergens op lijkt, hoe kan dat komen → denk aan de voorgaande twee punten</a:t>
            </a:r>
          </a:p>
          <a:p>
            <a:r>
              <a:rPr lang="nl-NL" sz="2400" dirty="0" smtClean="0"/>
              <a:t>maak een tabel</a:t>
            </a:r>
          </a:p>
          <a:p>
            <a:pPr lvl="1">
              <a:buFont typeface="Wingdings" pitchFamily="2" charset="2"/>
              <a:buChar char="Ø"/>
            </a:pPr>
            <a:r>
              <a:rPr lang="nl-NL" sz="2000" dirty="0" smtClean="0"/>
              <a:t>durf de stapgrootte (flink) te variëren als het niet lukt</a:t>
            </a:r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Werken met de GRM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r>
              <a:rPr lang="nl-NL" dirty="0" smtClean="0"/>
              <a:t>plotten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nl-NL" sz="2400" dirty="0" smtClean="0"/>
              <a:t>alleen op de rekenmachine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nl-NL" sz="2400" dirty="0" smtClean="0"/>
              <a:t>opschrijven: ingevoerde formule(s), vensterinstelling</a:t>
            </a:r>
          </a:p>
          <a:p>
            <a:r>
              <a:rPr lang="nl-NL" dirty="0" smtClean="0"/>
              <a:t>schetsen</a:t>
            </a:r>
          </a:p>
          <a:p>
            <a:pPr lvl="1">
              <a:buFont typeface="Wingdings" pitchFamily="2" charset="2"/>
              <a:buChar char="Ø"/>
            </a:pPr>
            <a:r>
              <a:rPr lang="nl-NL" sz="2400" dirty="0" smtClean="0"/>
              <a:t>een plot maken</a:t>
            </a:r>
          </a:p>
          <a:p>
            <a:pPr lvl="1">
              <a:buFont typeface="Wingdings" pitchFamily="2" charset="2"/>
              <a:buChar char="Ø"/>
            </a:pPr>
            <a:r>
              <a:rPr lang="nl-NL" sz="2400" dirty="0" smtClean="0"/>
              <a:t>opschrijven: ingevoerde formule(s), vensterinstelling</a:t>
            </a:r>
          </a:p>
          <a:p>
            <a:pPr lvl="1">
              <a:buFont typeface="Wingdings" pitchFamily="2" charset="2"/>
              <a:buChar char="Ø"/>
            </a:pPr>
            <a:r>
              <a:rPr lang="nl-NL" sz="2400" dirty="0" smtClean="0"/>
              <a:t>tekening: assen benoemen, juiste verhoudingen (schaal), belangrijk punten op de juiste plaats</a:t>
            </a:r>
            <a:endParaRPr lang="nl-NL" dirty="0" smtClean="0"/>
          </a:p>
          <a:p>
            <a:r>
              <a:rPr lang="nl-NL" dirty="0" smtClean="0"/>
              <a:t>tekenen</a:t>
            </a:r>
          </a:p>
          <a:p>
            <a:pPr lvl="1">
              <a:buFont typeface="Wingdings" pitchFamily="2" charset="2"/>
              <a:buChar char="Ø"/>
            </a:pPr>
            <a:r>
              <a:rPr lang="nl-NL" sz="2400" dirty="0" smtClean="0"/>
              <a:t>alles wat bij schetsen hoort</a:t>
            </a:r>
          </a:p>
          <a:p>
            <a:pPr lvl="1">
              <a:buFont typeface="Wingdings" pitchFamily="2" charset="2"/>
              <a:buChar char="Ø"/>
            </a:pPr>
            <a:r>
              <a:rPr lang="nl-NL" sz="2400" dirty="0" smtClean="0"/>
              <a:t>een tabel maken, bijbehorende punten tekenen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plotten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sz="1800" dirty="0" smtClean="0"/>
              <a:t>opschrijven</a:t>
            </a:r>
          </a:p>
          <a:p>
            <a:pPr>
              <a:buFont typeface="Arial" pitchFamily="34" charset="0"/>
              <a:buChar char="•"/>
            </a:pPr>
            <a:r>
              <a:rPr lang="nl-NL" sz="1800" dirty="0" smtClean="0"/>
              <a:t> de ingevoerde formule</a:t>
            </a:r>
          </a:p>
          <a:p>
            <a:pPr>
              <a:buFont typeface="Arial" pitchFamily="34" charset="0"/>
              <a:buChar char="•"/>
            </a:pPr>
            <a:r>
              <a:rPr lang="nl-NL" sz="1800" dirty="0" smtClean="0"/>
              <a:t> de </a:t>
            </a:r>
            <a:r>
              <a:rPr lang="nl-NL" sz="1800" dirty="0" err="1" smtClean="0"/>
              <a:t>window-instelling</a:t>
            </a:r>
            <a:endParaRPr lang="nl-NL" sz="1800" dirty="0" smtClean="0"/>
          </a:p>
          <a:p>
            <a:pPr>
              <a:buFont typeface="Arial" pitchFamily="34" charset="0"/>
              <a:buChar char="•"/>
            </a:pPr>
            <a:endParaRPr lang="nl-NL" sz="1800" dirty="0"/>
          </a:p>
          <a:p>
            <a:r>
              <a:rPr lang="nl-NL" sz="1800" dirty="0" smtClean="0"/>
              <a:t>bijvoorbeeld:</a:t>
            </a:r>
          </a:p>
          <a:p>
            <a:r>
              <a:rPr lang="nl-NL" sz="1800" dirty="0" smtClean="0"/>
              <a:t>Y = x^3-5x^2+4</a:t>
            </a:r>
          </a:p>
          <a:p>
            <a:r>
              <a:rPr lang="nl-NL" sz="1800" dirty="0" err="1" smtClean="0"/>
              <a:t>X</a:t>
            </a:r>
            <a:r>
              <a:rPr lang="nl-NL" sz="1800" baseline="-25000" dirty="0" err="1" smtClean="0"/>
              <a:t>min</a:t>
            </a:r>
            <a:r>
              <a:rPr lang="nl-NL" sz="1800" dirty="0"/>
              <a:t> </a:t>
            </a:r>
            <a:r>
              <a:rPr lang="nl-NL" sz="1800" dirty="0" smtClean="0"/>
              <a:t>= -4</a:t>
            </a:r>
            <a:endParaRPr lang="nl-NL" sz="1800" baseline="-25000" dirty="0" smtClean="0"/>
          </a:p>
          <a:p>
            <a:r>
              <a:rPr lang="nl-NL" sz="1800" dirty="0" err="1" smtClean="0"/>
              <a:t>X</a:t>
            </a:r>
            <a:r>
              <a:rPr lang="nl-NL" sz="1800" baseline="-25000" dirty="0" err="1" smtClean="0"/>
              <a:t>max</a:t>
            </a:r>
            <a:r>
              <a:rPr lang="nl-NL" sz="1800" dirty="0" smtClean="0"/>
              <a:t> = 8</a:t>
            </a:r>
            <a:endParaRPr lang="nl-NL" sz="1800" baseline="-25000" dirty="0" smtClean="0"/>
          </a:p>
          <a:p>
            <a:r>
              <a:rPr lang="nl-NL" sz="1800" dirty="0" err="1"/>
              <a:t>Y</a:t>
            </a:r>
            <a:r>
              <a:rPr lang="nl-NL" sz="1800" baseline="-25000" dirty="0" err="1" smtClean="0"/>
              <a:t>min</a:t>
            </a:r>
            <a:r>
              <a:rPr lang="nl-NL" sz="1800" dirty="0" smtClean="0"/>
              <a:t> = -20</a:t>
            </a:r>
            <a:endParaRPr lang="nl-NL" sz="1800" baseline="-25000" dirty="0" smtClean="0"/>
          </a:p>
          <a:p>
            <a:r>
              <a:rPr lang="nl-NL" sz="1800" dirty="0" err="1"/>
              <a:t>Y</a:t>
            </a:r>
            <a:r>
              <a:rPr lang="nl-NL" sz="1800" baseline="-25000" dirty="0" err="1" smtClean="0"/>
              <a:t>min</a:t>
            </a:r>
            <a:r>
              <a:rPr lang="nl-NL" sz="1800" dirty="0" smtClean="0"/>
              <a:t> = 10</a:t>
            </a:r>
            <a:endParaRPr lang="nl-NL" sz="1800" baseline="-25000" dirty="0" smtClean="0"/>
          </a:p>
          <a:p>
            <a:endParaRPr lang="nl-NL" sz="1800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0690" y="2348880"/>
            <a:ext cx="29163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schetsen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1800" dirty="0" smtClean="0"/>
              <a:t>eerst plotten, dus ook opschrijven</a:t>
            </a:r>
          </a:p>
          <a:p>
            <a:pPr>
              <a:buFont typeface="Arial" pitchFamily="34" charset="0"/>
              <a:buChar char="•"/>
            </a:pPr>
            <a:r>
              <a:rPr lang="nl-NL" sz="1800" dirty="0" smtClean="0"/>
              <a:t> de ingevoerde formule</a:t>
            </a:r>
          </a:p>
          <a:p>
            <a:pPr>
              <a:buFont typeface="Arial" pitchFamily="34" charset="0"/>
              <a:buChar char="•"/>
            </a:pPr>
            <a:r>
              <a:rPr lang="nl-NL" sz="1800" dirty="0" smtClean="0"/>
              <a:t> de </a:t>
            </a:r>
            <a:r>
              <a:rPr lang="nl-NL" sz="1800" dirty="0" err="1" smtClean="0"/>
              <a:t>window-instelling</a:t>
            </a:r>
            <a:endParaRPr lang="nl-NL" sz="1800" dirty="0" smtClean="0"/>
          </a:p>
          <a:p>
            <a:pPr>
              <a:buFont typeface="Arial" pitchFamily="34" charset="0"/>
              <a:buChar char="•"/>
            </a:pPr>
            <a:endParaRPr lang="nl-NL" sz="1800" dirty="0"/>
          </a:p>
          <a:p>
            <a:r>
              <a:rPr lang="nl-NL" sz="1800" dirty="0" smtClean="0"/>
              <a:t>de tekening</a:t>
            </a:r>
          </a:p>
          <a:p>
            <a:pPr>
              <a:buFont typeface="Arial" pitchFamily="34" charset="0"/>
              <a:buChar char="•"/>
            </a:pPr>
            <a:r>
              <a:rPr lang="nl-NL" sz="1800" dirty="0"/>
              <a:t> </a:t>
            </a:r>
            <a:r>
              <a:rPr lang="nl-NL" sz="1800" dirty="0" smtClean="0"/>
              <a:t>assen benoemen</a:t>
            </a:r>
          </a:p>
          <a:p>
            <a:pPr>
              <a:buFont typeface="Arial" pitchFamily="34" charset="0"/>
              <a:buChar char="•"/>
            </a:pPr>
            <a:r>
              <a:rPr lang="nl-NL" sz="1800" dirty="0"/>
              <a:t> </a:t>
            </a:r>
            <a:r>
              <a:rPr lang="nl-NL" sz="1800" dirty="0" smtClean="0"/>
              <a:t>schaal aangeven</a:t>
            </a:r>
          </a:p>
          <a:p>
            <a:pPr>
              <a:buFont typeface="Arial" pitchFamily="34" charset="0"/>
              <a:buChar char="•"/>
            </a:pPr>
            <a:r>
              <a:rPr lang="nl-NL" sz="1800" dirty="0" smtClean="0"/>
              <a:t> belangrijke punten</a:t>
            </a:r>
          </a:p>
          <a:p>
            <a:pPr lvl="1">
              <a:buFont typeface="Arial" pitchFamily="34" charset="0"/>
              <a:buChar char="•"/>
            </a:pPr>
            <a:r>
              <a:rPr lang="nl-NL" sz="1600" dirty="0"/>
              <a:t> </a:t>
            </a:r>
            <a:r>
              <a:rPr lang="nl-NL" sz="1600" dirty="0" smtClean="0"/>
              <a:t>toppen </a:t>
            </a:r>
          </a:p>
          <a:p>
            <a:pPr lvl="1">
              <a:buFont typeface="Arial" pitchFamily="34" charset="0"/>
              <a:buChar char="•"/>
            </a:pPr>
            <a:r>
              <a:rPr lang="nl-NL" sz="1600" dirty="0"/>
              <a:t> </a:t>
            </a:r>
            <a:r>
              <a:rPr lang="nl-NL" sz="1600" dirty="0" smtClean="0"/>
              <a:t>snijpunten met assen</a:t>
            </a:r>
          </a:p>
        </p:txBody>
      </p:sp>
      <p:pic>
        <p:nvPicPr>
          <p:cNvPr id="205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580220"/>
            <a:ext cx="5111750" cy="32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hthoek 4"/>
          <p:cNvSpPr/>
          <p:nvPr/>
        </p:nvSpPr>
        <p:spPr>
          <a:xfrm>
            <a:off x="611560" y="5517232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Uit het examenreglement: “een schets van een grafiek </a:t>
            </a:r>
            <a:r>
              <a:rPr lang="nl-NL" u="sng" dirty="0" smtClean="0"/>
              <a:t>moet voor de situatie kenmerkende eigenschappen van de grafiek bevatten </a:t>
            </a:r>
            <a:r>
              <a:rPr lang="nl-NL" dirty="0" smtClean="0"/>
              <a:t>zoals asymptoten,</a:t>
            </a:r>
          </a:p>
          <a:p>
            <a:r>
              <a:rPr lang="nl-NL" dirty="0" smtClean="0"/>
              <a:t>beginpunt, periodiciteit en toppen.”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tekenen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schetsen + een tabel</a:t>
            </a:r>
          </a:p>
          <a:p>
            <a:pPr>
              <a:buFont typeface="Arial" pitchFamily="34" charset="0"/>
              <a:buChar char="•"/>
            </a:pPr>
            <a:r>
              <a:rPr lang="nl-NL" sz="2000" dirty="0"/>
              <a:t> </a:t>
            </a:r>
            <a:r>
              <a:rPr lang="nl-NL" sz="2000" dirty="0" smtClean="0"/>
              <a:t>punten uit tabel in tekening verwerken</a:t>
            </a:r>
          </a:p>
          <a:p>
            <a:endParaRPr lang="nl-NL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510333"/>
            <a:ext cx="5111750" cy="337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08920"/>
            <a:ext cx="13525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Grafische rekenmachine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Rekenmachine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Wiskundige problemen oplossen met behulp van grafieken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pPr algn="l"/>
            <a:r>
              <a:rPr lang="nl-NL" sz="3200" b="1" dirty="0" smtClean="0"/>
              <a:t>Formules onderzoeken</a:t>
            </a:r>
            <a:br>
              <a:rPr lang="nl-NL" sz="3200" b="1" dirty="0" smtClean="0"/>
            </a:br>
            <a:r>
              <a:rPr lang="nl-NL" sz="3200" b="1" dirty="0" smtClean="0"/>
              <a:t> met CALC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528" y="2852936"/>
            <a:ext cx="4172272" cy="3273227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nl-NL" sz="2400" dirty="0" smtClean="0"/>
              <a:t>Daarmee kun je bij een formule: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een uitkomst berekenen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een snijpunt met de horizontale as berekenen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een minimum berekenen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een maximum berekenen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/>
              <a:t>een snijpunt met een andere grafiek berekenen</a:t>
            </a:r>
            <a:endParaRPr lang="nl-NL" sz="2400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4664"/>
            <a:ext cx="318563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Ti84(13).jpeg"/>
          <p:cNvPicPr>
            <a:picLocks noChangeAspect="1"/>
          </p:cNvPicPr>
          <p:nvPr/>
        </p:nvPicPr>
        <p:blipFill>
          <a:blip r:embed="rId3" cstate="print"/>
          <a:srcRect l="22000" t="37012" r="6760" b="30050"/>
          <a:stretch>
            <a:fillRect/>
          </a:stretch>
        </p:blipFill>
        <p:spPr>
          <a:xfrm>
            <a:off x="4572000" y="2924944"/>
            <a:ext cx="4321911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/>
          <a:lstStyle/>
          <a:p>
            <a:r>
              <a:rPr lang="nl-NL" dirty="0" smtClean="0"/>
              <a:t>voorbeeld: een nulpunt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0" y="273050"/>
            <a:ext cx="4114800" cy="5853113"/>
          </a:xfrm>
        </p:spPr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754760" cy="4680520"/>
          </a:xfrm>
        </p:spPr>
        <p:txBody>
          <a:bodyPr>
            <a:normAutofit/>
          </a:bodyPr>
          <a:lstStyle/>
          <a:p>
            <a:r>
              <a:rPr lang="nl-NL" sz="1600" dirty="0" smtClean="0"/>
              <a:t>Bereken het nulpunt van de volgende formule</a:t>
            </a:r>
          </a:p>
          <a:p>
            <a:endParaRPr lang="nl-NL" sz="1600" dirty="0" smtClean="0"/>
          </a:p>
          <a:p>
            <a:endParaRPr lang="nl-NL" sz="1600" dirty="0" smtClean="0"/>
          </a:p>
          <a:p>
            <a:r>
              <a:rPr lang="nl-NL" sz="1600" dirty="0" smtClean="0"/>
              <a:t>Wat je moet doen, lijkt veel op het zoeken van een minimum of maximum</a:t>
            </a:r>
          </a:p>
          <a:p>
            <a:pPr>
              <a:buFont typeface="Arial" pitchFamily="34" charset="0"/>
              <a:buChar char="•"/>
            </a:pPr>
            <a:r>
              <a:rPr lang="nl-NL" sz="1600" dirty="0" smtClean="0"/>
              <a:t> maak een plot</a:t>
            </a:r>
          </a:p>
          <a:p>
            <a:pPr>
              <a:buFont typeface="Arial" pitchFamily="34" charset="0"/>
              <a:buChar char="•"/>
            </a:pPr>
            <a:r>
              <a:rPr lang="nl-NL" sz="1600" i="1" dirty="0" smtClean="0"/>
              <a:t> </a:t>
            </a:r>
            <a:r>
              <a:rPr lang="nl-NL" sz="1600" dirty="0" smtClean="0"/>
              <a:t>ga naar 2</a:t>
            </a:r>
            <a:r>
              <a:rPr lang="nl-NL" sz="1600" baseline="30000" dirty="0" smtClean="0"/>
              <a:t>nd</a:t>
            </a:r>
            <a:r>
              <a:rPr lang="nl-NL" sz="1600" dirty="0" smtClean="0"/>
              <a:t> </a:t>
            </a:r>
            <a:r>
              <a:rPr lang="nl-NL" sz="1600" dirty="0" err="1" smtClean="0"/>
              <a:t>trace</a:t>
            </a:r>
            <a:r>
              <a:rPr lang="nl-NL" sz="1600" dirty="0" smtClean="0"/>
              <a:t> en kies de optie 2: zero</a:t>
            </a:r>
          </a:p>
          <a:p>
            <a:pPr>
              <a:buFont typeface="Arial" pitchFamily="34" charset="0"/>
              <a:buChar char="•"/>
            </a:pPr>
            <a:r>
              <a:rPr lang="nl-NL" sz="1600" i="1" dirty="0" smtClean="0"/>
              <a:t> </a:t>
            </a:r>
            <a:r>
              <a:rPr lang="nl-NL" sz="1600" dirty="0" smtClean="0"/>
              <a:t>je</a:t>
            </a:r>
            <a:r>
              <a:rPr lang="nl-NL" sz="1600" i="1" dirty="0" smtClean="0"/>
              <a:t> </a:t>
            </a:r>
            <a:r>
              <a:rPr lang="nl-NL" sz="1600" dirty="0" smtClean="0"/>
              <a:t>ziet dat de rekenmachine een linker grens /</a:t>
            </a:r>
            <a:r>
              <a:rPr lang="nl-NL" sz="1600" dirty="0" err="1" smtClean="0"/>
              <a:t>left</a:t>
            </a:r>
            <a:r>
              <a:rPr lang="nl-NL" sz="1600" dirty="0" smtClean="0"/>
              <a:t> </a:t>
            </a:r>
            <a:r>
              <a:rPr lang="nl-NL" sz="1600" dirty="0" err="1" smtClean="0"/>
              <a:t>bound</a:t>
            </a:r>
            <a:r>
              <a:rPr lang="nl-NL" sz="1600" dirty="0" smtClean="0"/>
              <a:t> vraagt. Ga met de cursor links van het snijpunt met de </a:t>
            </a:r>
            <a:r>
              <a:rPr lang="nl-NL" sz="1600" i="1" dirty="0" smtClean="0"/>
              <a:t>x</a:t>
            </a:r>
            <a:r>
              <a:rPr lang="nl-NL" sz="1600" dirty="0" smtClean="0"/>
              <a:t>-as staan en druk Enter</a:t>
            </a:r>
          </a:p>
          <a:p>
            <a:pPr>
              <a:buFont typeface="Arial" pitchFamily="34" charset="0"/>
              <a:buChar char="•"/>
            </a:pPr>
            <a:r>
              <a:rPr lang="nl-NL" sz="1600" i="1" dirty="0" smtClean="0"/>
              <a:t> </a:t>
            </a:r>
            <a:r>
              <a:rPr lang="nl-NL" sz="1600" dirty="0" smtClean="0"/>
              <a:t> doe voor de rechter grens iets vergelijkbaars</a:t>
            </a:r>
          </a:p>
          <a:p>
            <a:pPr>
              <a:buFont typeface="Arial" pitchFamily="34" charset="0"/>
              <a:buChar char="•"/>
            </a:pPr>
            <a:r>
              <a:rPr lang="nl-NL" sz="1600" i="1" dirty="0" smtClean="0"/>
              <a:t> </a:t>
            </a:r>
            <a:r>
              <a:rPr lang="nl-NL" sz="1600" dirty="0" smtClean="0"/>
              <a:t>ga bij </a:t>
            </a:r>
            <a:r>
              <a:rPr lang="nl-NL" sz="1600" dirty="0" err="1" smtClean="0"/>
              <a:t>guess</a:t>
            </a:r>
            <a:r>
              <a:rPr lang="nl-NL" sz="1600" dirty="0" smtClean="0"/>
              <a:t> met de cursor in de buurt van het nulpunt staan en druk Enter</a:t>
            </a:r>
            <a:endParaRPr lang="nl-NL" sz="1600" i="1" dirty="0" smtClean="0"/>
          </a:p>
          <a:p>
            <a:endParaRPr lang="nl-NL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043608" y="1844824"/>
          <a:ext cx="1055241" cy="292306"/>
        </p:xfrm>
        <a:graphic>
          <a:graphicData uri="http://schemas.openxmlformats.org/presentationml/2006/ole">
            <p:oleObj spid="_x0000_s24578" name="Equation" r:id="rId3" imgW="736560" imgH="203040" progId="Equation.DSMT4">
              <p:embed/>
            </p:oleObj>
          </a:graphicData>
        </a:graphic>
      </p:graphicFrame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276872"/>
            <a:ext cx="248427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293095"/>
            <a:ext cx="2520280" cy="168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 descr="TI84(14).jpeg"/>
          <p:cNvPicPr>
            <a:picLocks noChangeAspect="1"/>
          </p:cNvPicPr>
          <p:nvPr/>
        </p:nvPicPr>
        <p:blipFill>
          <a:blip r:embed="rId6" cstate="print"/>
          <a:srcRect l="12200" t="39500" r="29788" b="21492"/>
          <a:stretch>
            <a:fillRect/>
          </a:stretch>
        </p:blipFill>
        <p:spPr>
          <a:xfrm>
            <a:off x="5148064" y="188640"/>
            <a:ext cx="208823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106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hoe noteer je </a:t>
            </a:r>
            <a:r>
              <a:rPr lang="nl-NL" sz="3200" dirty="0" err="1" smtClean="0"/>
              <a:t>je</a:t>
            </a:r>
            <a:r>
              <a:rPr lang="nl-NL" sz="3200" dirty="0" smtClean="0"/>
              <a:t> antwoord correct?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Invoer: Y = -3</a:t>
            </a:r>
            <a:r>
              <a:rPr lang="nl-NL" sz="2400" dirty="0" smtClean="0">
                <a:sym typeface="Symbol"/>
              </a:rPr>
              <a:t>X + 7</a:t>
            </a:r>
          </a:p>
          <a:p>
            <a:r>
              <a:rPr lang="nl-NL" sz="2400" dirty="0" err="1" smtClean="0">
                <a:sym typeface="Symbol"/>
              </a:rPr>
              <a:t>Window</a:t>
            </a:r>
            <a:r>
              <a:rPr lang="nl-NL" sz="2400" dirty="0" smtClean="0">
                <a:sym typeface="Symbol"/>
              </a:rPr>
              <a:t>: 	</a:t>
            </a:r>
            <a:r>
              <a:rPr lang="nl-NL" sz="2400" dirty="0" err="1" smtClean="0">
                <a:sym typeface="Symbol"/>
              </a:rPr>
              <a:t>X</a:t>
            </a:r>
            <a:r>
              <a:rPr lang="nl-NL" sz="2400" baseline="-25000" dirty="0" err="1" smtClean="0">
                <a:sym typeface="Symbol"/>
              </a:rPr>
              <a:t>min</a:t>
            </a:r>
            <a:r>
              <a:rPr lang="nl-NL" sz="2400" dirty="0" smtClean="0">
                <a:sym typeface="Symbol"/>
              </a:rPr>
              <a:t> = -5</a:t>
            </a:r>
          </a:p>
          <a:p>
            <a:pPr lvl="4">
              <a:buNone/>
            </a:pPr>
            <a:r>
              <a:rPr lang="nl-NL" sz="2400" dirty="0" err="1" smtClean="0">
                <a:sym typeface="Symbol"/>
              </a:rPr>
              <a:t>X</a:t>
            </a:r>
            <a:r>
              <a:rPr lang="nl-NL" sz="2400" baseline="-25000" dirty="0" err="1" smtClean="0">
                <a:sym typeface="Symbol"/>
              </a:rPr>
              <a:t>max</a:t>
            </a:r>
            <a:r>
              <a:rPr lang="nl-NL" sz="2400" dirty="0" smtClean="0">
                <a:sym typeface="Symbol"/>
              </a:rPr>
              <a:t> = 5</a:t>
            </a:r>
          </a:p>
          <a:p>
            <a:pPr lvl="4">
              <a:buNone/>
            </a:pPr>
            <a:r>
              <a:rPr lang="nl-NL" sz="2400" dirty="0" err="1" smtClean="0">
                <a:sym typeface="Symbol"/>
              </a:rPr>
              <a:t>Y</a:t>
            </a:r>
            <a:r>
              <a:rPr lang="nl-NL" sz="2400" baseline="-25000" dirty="0" err="1" smtClean="0">
                <a:sym typeface="Symbol"/>
              </a:rPr>
              <a:t>min</a:t>
            </a:r>
            <a:r>
              <a:rPr lang="nl-NL" sz="2400" dirty="0" smtClean="0">
                <a:sym typeface="Symbol"/>
              </a:rPr>
              <a:t> = -10</a:t>
            </a:r>
          </a:p>
          <a:p>
            <a:pPr lvl="4">
              <a:buNone/>
            </a:pPr>
            <a:r>
              <a:rPr lang="nl-NL" sz="2400" dirty="0" err="1" smtClean="0">
                <a:sym typeface="Symbol"/>
              </a:rPr>
              <a:t>Y</a:t>
            </a:r>
            <a:r>
              <a:rPr lang="nl-NL" sz="2400" baseline="-25000" dirty="0" err="1" smtClean="0">
                <a:sym typeface="Symbol"/>
              </a:rPr>
              <a:t>max</a:t>
            </a:r>
            <a:r>
              <a:rPr lang="nl-NL" sz="2400" dirty="0" smtClean="0">
                <a:sym typeface="Symbol"/>
              </a:rPr>
              <a:t> = 15</a:t>
            </a:r>
          </a:p>
          <a:p>
            <a:r>
              <a:rPr lang="nl-NL" sz="2400" dirty="0" smtClean="0">
                <a:sym typeface="Symbol"/>
              </a:rPr>
              <a:t>Ik gebruik CALC 2: zero</a:t>
            </a:r>
          </a:p>
          <a:p>
            <a:pPr>
              <a:buNone/>
            </a:pPr>
            <a:r>
              <a:rPr lang="nl-NL" sz="2400" dirty="0" smtClean="0">
                <a:sym typeface="Symbol"/>
              </a:rPr>
              <a:t>	Antwoord: X = 2,33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/>
          <a:lstStyle/>
          <a:p>
            <a:r>
              <a:rPr lang="nl-NL" dirty="0" smtClean="0"/>
              <a:t>voorbeeld: een minimum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0" y="273050"/>
            <a:ext cx="4114800" cy="5853113"/>
          </a:xfrm>
        </p:spPr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4464496"/>
          </a:xfrm>
        </p:spPr>
        <p:txBody>
          <a:bodyPr>
            <a:normAutofit/>
          </a:bodyPr>
          <a:lstStyle/>
          <a:p>
            <a:r>
              <a:rPr lang="nl-NL" sz="1600" dirty="0" smtClean="0"/>
              <a:t>Bereken het minimum van de volgende formule</a:t>
            </a:r>
          </a:p>
          <a:p>
            <a:endParaRPr lang="nl-NL" sz="1600" dirty="0" smtClean="0"/>
          </a:p>
          <a:p>
            <a:endParaRPr lang="nl-NL" sz="1600" dirty="0" smtClean="0"/>
          </a:p>
          <a:p>
            <a:pPr>
              <a:buFont typeface="Arial" pitchFamily="34" charset="0"/>
              <a:buChar char="•"/>
            </a:pPr>
            <a:r>
              <a:rPr lang="nl-NL" sz="1600" i="1" dirty="0" smtClean="0"/>
              <a:t> </a:t>
            </a:r>
            <a:r>
              <a:rPr lang="nl-NL" sz="1600" dirty="0" smtClean="0"/>
              <a:t>maak een plot</a:t>
            </a:r>
          </a:p>
          <a:p>
            <a:pPr>
              <a:buFont typeface="Arial" pitchFamily="34" charset="0"/>
              <a:buChar char="•"/>
            </a:pPr>
            <a:r>
              <a:rPr lang="nl-NL" sz="1600" i="1" dirty="0" smtClean="0"/>
              <a:t> </a:t>
            </a:r>
            <a:r>
              <a:rPr lang="nl-NL" sz="1600" dirty="0" smtClean="0"/>
              <a:t> ga naar 2</a:t>
            </a:r>
            <a:r>
              <a:rPr lang="nl-NL" sz="1600" baseline="30000" dirty="0" smtClean="0"/>
              <a:t>nd</a:t>
            </a:r>
            <a:r>
              <a:rPr lang="nl-NL" sz="1600" dirty="0" smtClean="0"/>
              <a:t> </a:t>
            </a:r>
            <a:r>
              <a:rPr lang="nl-NL" sz="1600" dirty="0" err="1" smtClean="0"/>
              <a:t>trace</a:t>
            </a:r>
            <a:r>
              <a:rPr lang="nl-NL" sz="1600" dirty="0" smtClean="0"/>
              <a:t> en kies de optie 3: minimum</a:t>
            </a:r>
          </a:p>
          <a:p>
            <a:pPr>
              <a:buFont typeface="Arial" pitchFamily="34" charset="0"/>
              <a:buChar char="•"/>
            </a:pPr>
            <a:r>
              <a:rPr lang="nl-NL" sz="1600" i="1" dirty="0" smtClean="0"/>
              <a:t> </a:t>
            </a:r>
            <a:r>
              <a:rPr lang="nl-NL" sz="1600" dirty="0" smtClean="0"/>
              <a:t>je</a:t>
            </a:r>
            <a:r>
              <a:rPr lang="nl-NL" sz="1600" i="1" dirty="0" smtClean="0"/>
              <a:t> </a:t>
            </a:r>
            <a:r>
              <a:rPr lang="nl-NL" sz="1600" dirty="0" smtClean="0"/>
              <a:t>ziet dat de rekenmachine een linker grens /</a:t>
            </a:r>
            <a:r>
              <a:rPr lang="nl-NL" sz="1600" dirty="0" err="1" smtClean="0"/>
              <a:t>left</a:t>
            </a:r>
            <a:r>
              <a:rPr lang="nl-NL" sz="1600" dirty="0" smtClean="0"/>
              <a:t> </a:t>
            </a:r>
            <a:r>
              <a:rPr lang="nl-NL" sz="1600" dirty="0" err="1" smtClean="0"/>
              <a:t>bound</a:t>
            </a:r>
            <a:r>
              <a:rPr lang="nl-NL" sz="1600" dirty="0" smtClean="0"/>
              <a:t> vraagt. Ga met de cursor links van het minimum staan en druk Enter</a:t>
            </a:r>
          </a:p>
          <a:p>
            <a:pPr>
              <a:buFont typeface="Arial" pitchFamily="34" charset="0"/>
              <a:buChar char="•"/>
            </a:pPr>
            <a:r>
              <a:rPr lang="nl-NL" sz="1600" i="1" dirty="0" smtClean="0"/>
              <a:t> </a:t>
            </a:r>
            <a:r>
              <a:rPr lang="nl-NL" sz="1600" dirty="0" smtClean="0"/>
              <a:t> doe voor de rechter grens iets vergelijkbaars</a:t>
            </a:r>
          </a:p>
          <a:p>
            <a:pPr>
              <a:buFont typeface="Arial" pitchFamily="34" charset="0"/>
              <a:buChar char="•"/>
            </a:pPr>
            <a:r>
              <a:rPr lang="nl-NL" sz="1600" i="1" dirty="0" smtClean="0"/>
              <a:t> </a:t>
            </a:r>
            <a:r>
              <a:rPr lang="nl-NL" sz="1600" dirty="0" smtClean="0"/>
              <a:t>ga bij </a:t>
            </a:r>
            <a:r>
              <a:rPr lang="nl-NL" sz="1600" dirty="0" err="1" smtClean="0"/>
              <a:t>guess</a:t>
            </a:r>
            <a:r>
              <a:rPr lang="nl-NL" sz="1600" dirty="0" smtClean="0"/>
              <a:t> met de cursor in de buurt van het minimum staan en druk Enter</a:t>
            </a:r>
            <a:endParaRPr lang="nl-NL" sz="1600" i="1" dirty="0" smtClean="0"/>
          </a:p>
          <a:p>
            <a:endParaRPr lang="nl-NL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539552" y="1916832"/>
          <a:ext cx="2160240" cy="516579"/>
        </p:xfrm>
        <a:graphic>
          <a:graphicData uri="http://schemas.openxmlformats.org/presentationml/2006/ole">
            <p:oleObj spid="_x0000_s23554" name="Equation" r:id="rId3" imgW="1752480" imgH="419040" progId="Equation.DSMT4">
              <p:embed/>
            </p:oleObj>
          </a:graphicData>
        </a:graphic>
      </p:graphicFrame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48679"/>
            <a:ext cx="2160242" cy="14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204864"/>
            <a:ext cx="25922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149080"/>
            <a:ext cx="2448272" cy="163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106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hoe noteer je </a:t>
            </a:r>
            <a:r>
              <a:rPr lang="nl-NL" sz="3200" dirty="0" err="1" smtClean="0"/>
              <a:t>je</a:t>
            </a:r>
            <a:r>
              <a:rPr lang="nl-NL" sz="3200" dirty="0" smtClean="0"/>
              <a:t> antwoord correct?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Invoer: Y = 15000 </a:t>
            </a:r>
            <a:r>
              <a:rPr lang="nl-NL" sz="2400" dirty="0" smtClean="0">
                <a:sym typeface="Symbol"/>
              </a:rPr>
              <a:t> X + 2 + 0,0007 * X</a:t>
            </a:r>
          </a:p>
          <a:p>
            <a:r>
              <a:rPr lang="nl-NL" sz="2400" dirty="0" err="1" smtClean="0">
                <a:sym typeface="Symbol"/>
              </a:rPr>
              <a:t>Window</a:t>
            </a:r>
            <a:r>
              <a:rPr lang="nl-NL" sz="2400" dirty="0" smtClean="0">
                <a:sym typeface="Symbol"/>
              </a:rPr>
              <a:t>: 	</a:t>
            </a:r>
            <a:r>
              <a:rPr lang="nl-NL" sz="2400" dirty="0" err="1" smtClean="0">
                <a:sym typeface="Symbol"/>
              </a:rPr>
              <a:t>X</a:t>
            </a:r>
            <a:r>
              <a:rPr lang="nl-NL" sz="2400" baseline="-25000" dirty="0" err="1" smtClean="0">
                <a:sym typeface="Symbol"/>
              </a:rPr>
              <a:t>min</a:t>
            </a:r>
            <a:r>
              <a:rPr lang="nl-NL" sz="2400" dirty="0" smtClean="0">
                <a:sym typeface="Symbol"/>
              </a:rPr>
              <a:t> = 0</a:t>
            </a:r>
          </a:p>
          <a:p>
            <a:pPr lvl="4">
              <a:buNone/>
            </a:pPr>
            <a:r>
              <a:rPr lang="nl-NL" sz="2400" dirty="0" err="1" smtClean="0">
                <a:sym typeface="Symbol"/>
              </a:rPr>
              <a:t>X</a:t>
            </a:r>
            <a:r>
              <a:rPr lang="nl-NL" sz="2400" baseline="-25000" dirty="0" err="1" smtClean="0">
                <a:sym typeface="Symbol"/>
              </a:rPr>
              <a:t>max</a:t>
            </a:r>
            <a:r>
              <a:rPr lang="nl-NL" sz="2400" dirty="0" smtClean="0">
                <a:sym typeface="Symbol"/>
              </a:rPr>
              <a:t> = 10000</a:t>
            </a:r>
          </a:p>
          <a:p>
            <a:pPr lvl="4">
              <a:buNone/>
            </a:pPr>
            <a:r>
              <a:rPr lang="nl-NL" sz="2400" dirty="0" err="1" smtClean="0">
                <a:sym typeface="Symbol"/>
              </a:rPr>
              <a:t>Y</a:t>
            </a:r>
            <a:r>
              <a:rPr lang="nl-NL" sz="2400" baseline="-25000" dirty="0" err="1" smtClean="0">
                <a:sym typeface="Symbol"/>
              </a:rPr>
              <a:t>min</a:t>
            </a:r>
            <a:r>
              <a:rPr lang="nl-NL" sz="2400" dirty="0" smtClean="0">
                <a:sym typeface="Symbol"/>
              </a:rPr>
              <a:t> = 0</a:t>
            </a:r>
          </a:p>
          <a:p>
            <a:pPr lvl="4">
              <a:buNone/>
            </a:pPr>
            <a:r>
              <a:rPr lang="nl-NL" sz="2400" dirty="0" err="1" smtClean="0">
                <a:sym typeface="Symbol"/>
              </a:rPr>
              <a:t>Y</a:t>
            </a:r>
            <a:r>
              <a:rPr lang="nl-NL" sz="2400" baseline="-25000" dirty="0" err="1" smtClean="0">
                <a:sym typeface="Symbol"/>
              </a:rPr>
              <a:t>max</a:t>
            </a:r>
            <a:r>
              <a:rPr lang="nl-NL" sz="2400" dirty="0" smtClean="0">
                <a:sym typeface="Symbol"/>
              </a:rPr>
              <a:t> = 50</a:t>
            </a:r>
          </a:p>
          <a:p>
            <a:r>
              <a:rPr lang="nl-NL" sz="2400" dirty="0" smtClean="0">
                <a:sym typeface="Symbol"/>
              </a:rPr>
              <a:t>Ik gebruik CALC 3: minimum</a:t>
            </a:r>
          </a:p>
          <a:p>
            <a:pPr>
              <a:buNone/>
            </a:pPr>
            <a:r>
              <a:rPr lang="nl-NL" sz="2400" dirty="0" smtClean="0">
                <a:sym typeface="Symbol"/>
              </a:rPr>
              <a:t>	Antwoord: X = 4629,1 	dus voor q = 4629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/>
          <a:lstStyle/>
          <a:p>
            <a:r>
              <a:rPr lang="nl-NL" dirty="0" smtClean="0"/>
              <a:t>voorbeeld: een snijpunt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0" y="273050"/>
            <a:ext cx="4114800" cy="5853113"/>
          </a:xfrm>
        </p:spPr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322712" cy="4680520"/>
          </a:xfrm>
        </p:spPr>
        <p:txBody>
          <a:bodyPr>
            <a:normAutofit/>
          </a:bodyPr>
          <a:lstStyle/>
          <a:p>
            <a:r>
              <a:rPr lang="nl-NL" sz="1600" dirty="0" smtClean="0"/>
              <a:t>De groei van een soort graan wordt beschreven door:</a:t>
            </a:r>
          </a:p>
          <a:p>
            <a:endParaRPr lang="nl-NL" sz="1600" dirty="0" smtClean="0"/>
          </a:p>
          <a:p>
            <a:endParaRPr lang="nl-NL" sz="1600" dirty="0" smtClean="0"/>
          </a:p>
          <a:p>
            <a:r>
              <a:rPr lang="nl-NL" sz="1600" dirty="0" smtClean="0"/>
              <a:t>Na hoeveel dagen is het graan hoger dan 175 cm?</a:t>
            </a:r>
          </a:p>
          <a:p>
            <a:pPr>
              <a:buFont typeface="Arial" pitchFamily="34" charset="0"/>
              <a:buChar char="•"/>
            </a:pPr>
            <a:r>
              <a:rPr lang="nl-NL" sz="1600" dirty="0" smtClean="0"/>
              <a:t> maak een plot van deze formule en van de lijn Y = 175</a:t>
            </a:r>
          </a:p>
          <a:p>
            <a:pPr>
              <a:buFont typeface="Arial" pitchFamily="34" charset="0"/>
              <a:buChar char="•"/>
            </a:pPr>
            <a:r>
              <a:rPr lang="nl-NL" sz="1600" i="1" dirty="0" smtClean="0"/>
              <a:t> </a:t>
            </a:r>
            <a:r>
              <a:rPr lang="nl-NL" sz="1600" dirty="0" smtClean="0"/>
              <a:t>ga naar 2</a:t>
            </a:r>
            <a:r>
              <a:rPr lang="nl-NL" sz="1600" baseline="30000" dirty="0" smtClean="0"/>
              <a:t>nd</a:t>
            </a:r>
            <a:r>
              <a:rPr lang="nl-NL" sz="1600" dirty="0" smtClean="0"/>
              <a:t> </a:t>
            </a:r>
            <a:r>
              <a:rPr lang="nl-NL" sz="1600" dirty="0" err="1" smtClean="0"/>
              <a:t>trace</a:t>
            </a:r>
            <a:r>
              <a:rPr lang="nl-NL" sz="1600" dirty="0" smtClean="0"/>
              <a:t> en kies de optie 5: </a:t>
            </a:r>
            <a:r>
              <a:rPr lang="nl-NL" sz="1600" dirty="0" err="1" smtClean="0"/>
              <a:t>intersect</a:t>
            </a:r>
            <a:endParaRPr lang="nl-NL" sz="1600" dirty="0" smtClean="0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611560" y="1844824"/>
          <a:ext cx="1872208" cy="365571"/>
        </p:xfrm>
        <a:graphic>
          <a:graphicData uri="http://schemas.openxmlformats.org/presentationml/2006/ole">
            <p:oleObj spid="_x0000_s25603" name="Equation" r:id="rId3" imgW="1168200" imgH="228600" progId="Equation.DSMT4">
              <p:embed/>
            </p:oleObj>
          </a:graphicData>
        </a:graphic>
      </p:graphicFrame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620688"/>
            <a:ext cx="21602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348880"/>
            <a:ext cx="23762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293095"/>
            <a:ext cx="2664296" cy="177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106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/>
          <a:lstStyle/>
          <a:p>
            <a:r>
              <a:rPr lang="nl-NL" dirty="0" smtClean="0"/>
              <a:t>voorbeeld: een snijpunt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0" y="273050"/>
            <a:ext cx="4114800" cy="5853113"/>
          </a:xfrm>
        </p:spPr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322712" cy="468052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l-NL" sz="1600" i="1" dirty="0" smtClean="0"/>
              <a:t> </a:t>
            </a:r>
            <a:r>
              <a:rPr lang="nl-NL" sz="1600" dirty="0" smtClean="0"/>
              <a:t>je</a:t>
            </a:r>
            <a:r>
              <a:rPr lang="nl-NL" sz="1600" i="1" dirty="0" smtClean="0"/>
              <a:t> </a:t>
            </a:r>
            <a:r>
              <a:rPr lang="nl-NL" sz="1600" dirty="0" smtClean="0"/>
              <a:t>ziet dat de rekenmachine vraagt of dit de goede grafiek is: First curve? Bevestig dat met Enter</a:t>
            </a:r>
          </a:p>
          <a:p>
            <a:pPr>
              <a:buFont typeface="Arial" pitchFamily="34" charset="0"/>
              <a:buChar char="•"/>
            </a:pPr>
            <a:r>
              <a:rPr lang="nl-NL" sz="1600" i="1" dirty="0" smtClean="0"/>
              <a:t> </a:t>
            </a:r>
            <a:r>
              <a:rPr lang="nl-NL" sz="1600" dirty="0" smtClean="0"/>
              <a:t> dan zoekt de rekenmachine de tweede grafiek. Bevestig dat met Enter</a:t>
            </a:r>
          </a:p>
          <a:p>
            <a:pPr>
              <a:buFont typeface="Arial" pitchFamily="34" charset="0"/>
              <a:buChar char="•"/>
            </a:pPr>
            <a:r>
              <a:rPr lang="nl-NL" sz="1600" i="1" dirty="0" smtClean="0"/>
              <a:t> </a:t>
            </a:r>
            <a:r>
              <a:rPr lang="nl-NL" sz="1600" dirty="0" smtClean="0"/>
              <a:t>ga bij </a:t>
            </a:r>
            <a:r>
              <a:rPr lang="nl-NL" sz="1600" dirty="0" err="1" smtClean="0"/>
              <a:t>guess</a:t>
            </a:r>
            <a:r>
              <a:rPr lang="nl-NL" sz="1600" dirty="0" smtClean="0"/>
              <a:t> met de cursor in de buurt van het snijpunt staan en druk Enter</a:t>
            </a:r>
            <a:endParaRPr lang="nl-NL" sz="1600" i="1" dirty="0" smtClean="0"/>
          </a:p>
          <a:p>
            <a:endParaRPr lang="nl-NL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76672"/>
            <a:ext cx="226825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276872"/>
            <a:ext cx="248427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77072"/>
            <a:ext cx="25922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106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hoe noteer je </a:t>
            </a:r>
            <a:r>
              <a:rPr lang="nl-NL" sz="3200" dirty="0" err="1" smtClean="0"/>
              <a:t>je</a:t>
            </a:r>
            <a:r>
              <a:rPr lang="nl-NL" sz="3200" dirty="0" smtClean="0"/>
              <a:t> antwoord correct?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Invoer: Y</a:t>
            </a:r>
            <a:r>
              <a:rPr lang="nl-NL" sz="2400" baseline="-25000" dirty="0" smtClean="0"/>
              <a:t>1</a:t>
            </a:r>
            <a:r>
              <a:rPr lang="nl-NL" sz="2400" dirty="0" smtClean="0"/>
              <a:t> = 189*(1 - 0,87^X)</a:t>
            </a:r>
          </a:p>
          <a:p>
            <a:pPr>
              <a:buNone/>
            </a:pPr>
            <a:r>
              <a:rPr lang="nl-NL" sz="2400" dirty="0" smtClean="0">
                <a:sym typeface="Symbol"/>
              </a:rPr>
              <a:t>		      Y</a:t>
            </a:r>
            <a:r>
              <a:rPr lang="nl-NL" sz="2400" baseline="-25000" dirty="0" smtClean="0">
                <a:sym typeface="Symbol"/>
              </a:rPr>
              <a:t>2</a:t>
            </a:r>
            <a:r>
              <a:rPr lang="nl-NL" sz="2400" dirty="0" smtClean="0">
                <a:sym typeface="Symbol"/>
              </a:rPr>
              <a:t> = 175</a:t>
            </a:r>
          </a:p>
          <a:p>
            <a:r>
              <a:rPr lang="nl-NL" sz="2400" dirty="0" err="1" smtClean="0">
                <a:sym typeface="Symbol"/>
              </a:rPr>
              <a:t>Window</a:t>
            </a:r>
            <a:r>
              <a:rPr lang="nl-NL" sz="2400" dirty="0" smtClean="0">
                <a:sym typeface="Symbol"/>
              </a:rPr>
              <a:t>: 	</a:t>
            </a:r>
            <a:r>
              <a:rPr lang="nl-NL" sz="2400" dirty="0" err="1" smtClean="0">
                <a:sym typeface="Symbol"/>
              </a:rPr>
              <a:t>X</a:t>
            </a:r>
            <a:r>
              <a:rPr lang="nl-NL" sz="2400" baseline="-25000" dirty="0" err="1" smtClean="0">
                <a:sym typeface="Symbol"/>
              </a:rPr>
              <a:t>min</a:t>
            </a:r>
            <a:r>
              <a:rPr lang="nl-NL" sz="2400" dirty="0" smtClean="0">
                <a:sym typeface="Symbol"/>
              </a:rPr>
              <a:t> = 0</a:t>
            </a:r>
          </a:p>
          <a:p>
            <a:pPr lvl="4">
              <a:buNone/>
            </a:pPr>
            <a:r>
              <a:rPr lang="nl-NL" sz="2400" dirty="0" err="1" smtClean="0">
                <a:sym typeface="Symbol"/>
              </a:rPr>
              <a:t>X</a:t>
            </a:r>
            <a:r>
              <a:rPr lang="nl-NL" sz="2400" baseline="-25000" dirty="0" err="1" smtClean="0">
                <a:sym typeface="Symbol"/>
              </a:rPr>
              <a:t>max</a:t>
            </a:r>
            <a:r>
              <a:rPr lang="nl-NL" sz="2400" dirty="0" smtClean="0">
                <a:sym typeface="Symbol"/>
              </a:rPr>
              <a:t> = 30</a:t>
            </a:r>
          </a:p>
          <a:p>
            <a:pPr lvl="4">
              <a:buNone/>
            </a:pPr>
            <a:r>
              <a:rPr lang="nl-NL" sz="2400" dirty="0" err="1" smtClean="0">
                <a:sym typeface="Symbol"/>
              </a:rPr>
              <a:t>Y</a:t>
            </a:r>
            <a:r>
              <a:rPr lang="nl-NL" sz="2400" baseline="-25000" dirty="0" err="1" smtClean="0">
                <a:sym typeface="Symbol"/>
              </a:rPr>
              <a:t>min</a:t>
            </a:r>
            <a:r>
              <a:rPr lang="nl-NL" sz="2400" dirty="0" smtClean="0">
                <a:sym typeface="Symbol"/>
              </a:rPr>
              <a:t> = 0</a:t>
            </a:r>
          </a:p>
          <a:p>
            <a:pPr lvl="4">
              <a:buNone/>
            </a:pPr>
            <a:r>
              <a:rPr lang="nl-NL" sz="2400" dirty="0" err="1" smtClean="0">
                <a:sym typeface="Symbol"/>
              </a:rPr>
              <a:t>Y</a:t>
            </a:r>
            <a:r>
              <a:rPr lang="nl-NL" sz="2400" baseline="-25000" dirty="0" err="1" smtClean="0">
                <a:sym typeface="Symbol"/>
              </a:rPr>
              <a:t>max</a:t>
            </a:r>
            <a:r>
              <a:rPr lang="nl-NL" sz="2400" dirty="0" smtClean="0">
                <a:sym typeface="Symbol"/>
              </a:rPr>
              <a:t> = 200</a:t>
            </a:r>
          </a:p>
          <a:p>
            <a:r>
              <a:rPr lang="nl-NL" sz="2400" dirty="0" smtClean="0">
                <a:sym typeface="Symbol"/>
              </a:rPr>
              <a:t>Ik gebruik CALC 5: </a:t>
            </a:r>
            <a:r>
              <a:rPr lang="nl-NL" sz="2400" dirty="0" err="1" smtClean="0">
                <a:sym typeface="Symbol"/>
              </a:rPr>
              <a:t>intersect</a:t>
            </a:r>
            <a:r>
              <a:rPr lang="nl-NL" sz="2400" dirty="0" smtClean="0">
                <a:sym typeface="Symbol"/>
              </a:rPr>
              <a:t> van </a:t>
            </a:r>
            <a:r>
              <a:rPr lang="nl-NL" sz="2400" dirty="0" smtClean="0"/>
              <a:t>Y</a:t>
            </a:r>
            <a:r>
              <a:rPr lang="nl-NL" sz="2400" baseline="-25000" dirty="0" smtClean="0"/>
              <a:t>1</a:t>
            </a:r>
            <a:r>
              <a:rPr lang="nl-NL" sz="2400" dirty="0" smtClean="0">
                <a:sym typeface="Symbol"/>
              </a:rPr>
              <a:t> en </a:t>
            </a:r>
            <a:r>
              <a:rPr lang="nl-NL" sz="2400" dirty="0" smtClean="0"/>
              <a:t>Y</a:t>
            </a:r>
            <a:r>
              <a:rPr lang="nl-NL" sz="2400" baseline="-25000" dirty="0" smtClean="0"/>
              <a:t>2</a:t>
            </a:r>
            <a:r>
              <a:rPr lang="nl-NL" sz="2400" dirty="0" smtClean="0">
                <a:sym typeface="Symbol"/>
              </a:rPr>
              <a:t> </a:t>
            </a:r>
          </a:p>
          <a:p>
            <a:pPr>
              <a:buNone/>
            </a:pPr>
            <a:r>
              <a:rPr lang="nl-NL" sz="2400" dirty="0" smtClean="0">
                <a:sym typeface="Symbol"/>
              </a:rPr>
              <a:t>	Antwoord: X = 18,69	dus na 18,69 x 7  131 dagen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waarom zijn snijpunten zo boeiend?</a:t>
            </a:r>
            <a:br>
              <a:rPr lang="nl-NL" sz="2800" dirty="0" smtClean="0"/>
            </a:br>
            <a:r>
              <a:rPr lang="nl-NL" sz="2800" dirty="0" smtClean="0"/>
              <a:t>wat is er in een snijpunt aan de hand?</a:t>
            </a:r>
            <a:endParaRPr lang="nl-NL" sz="28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968552"/>
          </a:xfrm>
        </p:spPr>
        <p:txBody>
          <a:bodyPr>
            <a:normAutofit/>
          </a:bodyPr>
          <a:lstStyle/>
          <a:p>
            <a:r>
              <a:rPr lang="nl-NL" sz="2000" dirty="0" smtClean="0"/>
              <a:t>daar snijden de grafieken elkaar</a:t>
            </a:r>
          </a:p>
          <a:p>
            <a:r>
              <a:rPr lang="nl-NL" sz="2000" dirty="0" smtClean="0"/>
              <a:t>dat punt ligt op beide grafieken</a:t>
            </a:r>
          </a:p>
          <a:p>
            <a:r>
              <a:rPr lang="nl-NL" sz="2000" dirty="0" smtClean="0"/>
              <a:t>de twee grafieken hebben deze </a:t>
            </a:r>
            <a:r>
              <a:rPr lang="nl-NL" sz="2000" i="1" dirty="0" smtClean="0"/>
              <a:t>x </a:t>
            </a:r>
            <a:r>
              <a:rPr lang="nl-NL" sz="2000" dirty="0" smtClean="0"/>
              <a:t>en </a:t>
            </a:r>
            <a:r>
              <a:rPr lang="nl-NL" sz="2000" i="1" dirty="0" smtClean="0"/>
              <a:t> y</a:t>
            </a:r>
            <a:r>
              <a:rPr lang="nl-NL" sz="2000" dirty="0" smtClean="0"/>
              <a:t> hetzelfde</a:t>
            </a:r>
          </a:p>
          <a:p>
            <a:r>
              <a:rPr lang="nl-NL" sz="2000" dirty="0" smtClean="0"/>
              <a:t>preciezer: als je de </a:t>
            </a:r>
            <a:r>
              <a:rPr lang="nl-NL" sz="2000" i="1" dirty="0" smtClean="0"/>
              <a:t>x</a:t>
            </a:r>
            <a:r>
              <a:rPr lang="nl-NL" sz="2000" dirty="0" smtClean="0"/>
              <a:t> van het snijpunt in beide formules invult, kom er hetzelfde uit</a:t>
            </a:r>
          </a:p>
          <a:p>
            <a:pPr>
              <a:buNone/>
            </a:pPr>
            <a:r>
              <a:rPr lang="nl-NL" sz="2400" dirty="0" smtClean="0"/>
              <a:t>Hoe vind je deze </a:t>
            </a:r>
            <a:r>
              <a:rPr lang="nl-NL" sz="2400" i="1" dirty="0" smtClean="0"/>
              <a:t>x</a:t>
            </a:r>
            <a:r>
              <a:rPr lang="nl-NL" sz="2400" dirty="0" smtClean="0"/>
              <a:t>?</a:t>
            </a:r>
          </a:p>
          <a:p>
            <a:r>
              <a:rPr lang="nl-NL" sz="2000" dirty="0" smtClean="0"/>
              <a:t>door de formules aan elkaar gelijk te stellen</a:t>
            </a:r>
          </a:p>
          <a:p>
            <a:pPr>
              <a:buNone/>
            </a:pPr>
            <a:endParaRPr lang="nl-NL" sz="2000" dirty="0" smtClean="0"/>
          </a:p>
          <a:p>
            <a:r>
              <a:rPr lang="nl-NL" sz="2000" dirty="0" smtClean="0"/>
              <a:t>dat noemen we: een vergelijking opstellen</a:t>
            </a:r>
          </a:p>
          <a:p>
            <a:pPr>
              <a:buNone/>
            </a:pPr>
            <a:endParaRPr lang="nl-NL" sz="2000" dirty="0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7388"/>
          <a:stretch>
            <a:fillRect/>
          </a:stretch>
        </p:blipFill>
        <p:spPr bwMode="auto">
          <a:xfrm>
            <a:off x="4860032" y="1916832"/>
            <a:ext cx="3740224" cy="319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115616" y="4904618"/>
          <a:ext cx="2298576" cy="377292"/>
        </p:xfrm>
        <a:graphic>
          <a:graphicData uri="http://schemas.openxmlformats.org/presentationml/2006/ole">
            <p:oleObj spid="_x0000_s29698" name="Equation" r:id="rId4" imgW="13968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Omgekeerd, wat doe je als je een vergelijking moet oplossen?</a:t>
            </a:r>
            <a:endParaRPr lang="nl-NL" sz="3200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208912" cy="1752600"/>
          </a:xfrm>
        </p:spPr>
        <p:txBody>
          <a:bodyPr/>
          <a:lstStyle/>
          <a:p>
            <a:r>
              <a:rPr lang="nl-NL" dirty="0" smtClean="0"/>
              <a:t>Dan ga je uitzoeken voor welke waarde van </a:t>
            </a:r>
            <a:r>
              <a:rPr lang="nl-NL" i="1" dirty="0" smtClean="0"/>
              <a:t>x</a:t>
            </a:r>
            <a:r>
              <a:rPr lang="nl-NL" dirty="0" smtClean="0"/>
              <a:t> de grafieken van de twee formules elkaar snijden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smtClean="0"/>
              <a:t>Reken</a:t>
            </a:r>
            <a:r>
              <a:rPr lang="nl-NL" dirty="0" smtClean="0"/>
              <a:t>machine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Let op: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Gebruik het juiste </a:t>
            </a:r>
            <a:r>
              <a:rPr lang="nl-NL" dirty="0" err="1" smtClean="0"/>
              <a:t>min-teken</a:t>
            </a:r>
            <a:r>
              <a:rPr lang="nl-NL" dirty="0" smtClean="0"/>
              <a:t>: (-) en –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Denk aan de volgorde waarin de rekenmachine berekeningen </a:t>
            </a:r>
            <a:r>
              <a:rPr lang="nl-NL" dirty="0" err="1" smtClean="0"/>
              <a:t>uitgevoert</a:t>
            </a:r>
            <a:r>
              <a:rPr lang="nl-NL" dirty="0" smtClean="0"/>
              <a:t>: </a:t>
            </a:r>
            <a:r>
              <a:rPr lang="nl-NL" dirty="0" smtClean="0">
                <a:solidFill>
                  <a:srgbClr val="FF0000"/>
                </a:solidFill>
              </a:rPr>
              <a:t>M</a:t>
            </a:r>
            <a:r>
              <a:rPr lang="nl-NL" dirty="0" smtClean="0"/>
              <a:t>eneer </a:t>
            </a:r>
            <a:r>
              <a:rPr lang="nl-NL" dirty="0" smtClean="0">
                <a:solidFill>
                  <a:srgbClr val="FF0000"/>
                </a:solidFill>
              </a:rPr>
              <a:t>V</a:t>
            </a:r>
            <a:r>
              <a:rPr lang="nl-NL" dirty="0" smtClean="0"/>
              <a:t>an </a:t>
            </a:r>
            <a:r>
              <a:rPr lang="nl-NL" dirty="0" err="1" smtClean="0">
                <a:solidFill>
                  <a:srgbClr val="FF0000"/>
                </a:solidFill>
              </a:rPr>
              <a:t>D</a:t>
            </a:r>
            <a:r>
              <a:rPr lang="nl-NL" dirty="0" err="1" smtClean="0"/>
              <a:t>ale</a:t>
            </a:r>
            <a:r>
              <a:rPr lang="nl-NL" dirty="0" smtClean="0"/>
              <a:t>  </a:t>
            </a:r>
            <a:r>
              <a:rPr lang="nl-NL" dirty="0" smtClean="0">
                <a:solidFill>
                  <a:srgbClr val="FF0000"/>
                </a:solidFill>
              </a:rPr>
              <a:t>W</a:t>
            </a:r>
            <a:r>
              <a:rPr lang="nl-NL" dirty="0" smtClean="0"/>
              <a:t>acht </a:t>
            </a:r>
            <a:r>
              <a:rPr lang="nl-NL" dirty="0" smtClean="0">
                <a:solidFill>
                  <a:srgbClr val="FF0000"/>
                </a:solidFill>
              </a:rPr>
              <a:t>O</a:t>
            </a:r>
            <a:r>
              <a:rPr lang="nl-NL" dirty="0" smtClean="0"/>
              <a:t>p </a:t>
            </a:r>
            <a:r>
              <a:rPr lang="nl-NL" dirty="0" smtClean="0">
                <a:solidFill>
                  <a:srgbClr val="FF0000"/>
                </a:solidFill>
              </a:rPr>
              <a:t>A</a:t>
            </a:r>
            <a:r>
              <a:rPr lang="nl-NL" dirty="0" smtClean="0"/>
              <a:t>ntwoord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nl-NL" dirty="0" smtClean="0"/>
              <a:t>Gebruik haakjes!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wanneer moet je </a:t>
            </a:r>
            <a:r>
              <a:rPr lang="nl-NL" sz="3200" smtClean="0"/>
              <a:t>vergelijkingen oplossen?</a:t>
            </a:r>
            <a:endParaRPr lang="nl-NL" sz="320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sz="2400" dirty="0" smtClean="0"/>
              <a:t>Als je wilt weten voor welke </a:t>
            </a:r>
            <a:r>
              <a:rPr lang="nl-NL" sz="2400" i="1" dirty="0" smtClean="0"/>
              <a:t>x</a:t>
            </a:r>
            <a:endParaRPr lang="nl-NL" sz="2400" dirty="0" smtClean="0"/>
          </a:p>
          <a:p>
            <a:r>
              <a:rPr lang="nl-NL" sz="2400" dirty="0" smtClean="0"/>
              <a:t>twee formules dezelfde uitkomst hebben</a:t>
            </a:r>
          </a:p>
          <a:p>
            <a:pPr lvl="1"/>
            <a:r>
              <a:rPr lang="nl-NL" sz="2000" dirty="0" smtClean="0"/>
              <a:t>vb. bij hoeveel gereden kilometers zijn twee verschillende auto’s even duur?</a:t>
            </a:r>
          </a:p>
          <a:p>
            <a:r>
              <a:rPr lang="nl-NL" sz="2400" dirty="0" smtClean="0"/>
              <a:t>de ene formule hogere uitkomsten heeft dan de andere</a:t>
            </a:r>
          </a:p>
          <a:p>
            <a:pPr lvl="1"/>
            <a:r>
              <a:rPr lang="nl-NL" sz="2000" dirty="0" smtClean="0"/>
              <a:t>vb. bij hoeveel belminuten is het ene abonnement goedkoper dan het andere?</a:t>
            </a:r>
          </a:p>
          <a:p>
            <a:r>
              <a:rPr lang="nl-NL" sz="2400" dirty="0" smtClean="0"/>
              <a:t>een formule boven / onder een bepaalde waarde komt</a:t>
            </a:r>
          </a:p>
          <a:p>
            <a:pPr lvl="1"/>
            <a:r>
              <a:rPr lang="nl-NL" sz="2000" dirty="0" smtClean="0"/>
              <a:t>vb. na hoeveel jaar sparen komt het spaargeld boven een bepaald bedrag uit?</a:t>
            </a:r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vergelijkingen en snijpunten</a:t>
            </a:r>
            <a:endParaRPr lang="nl-NL" sz="3200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smtClean="0"/>
              <a:t>Grafische</a:t>
            </a:r>
            <a:r>
              <a:rPr lang="nl-NL" dirty="0" smtClean="0"/>
              <a:t> rekenmachine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5071" y="1600200"/>
            <a:ext cx="64538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toets Y=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6" name="Tijdelijke aanduiding voor inhoud 5" descr="TI84(5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612"/>
          <a:stretch>
            <a:fillRect/>
          </a:stretch>
        </p:blipFill>
        <p:spPr>
          <a:xfrm>
            <a:off x="4283968" y="764704"/>
            <a:ext cx="4389835" cy="5349057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/>
          <a:p>
            <a:endParaRPr lang="nl-NL" dirty="0" smtClean="0"/>
          </a:p>
          <a:p>
            <a:r>
              <a:rPr lang="nl-NL" sz="2000" dirty="0" smtClean="0"/>
              <a:t>Opent het scherm waar je formules kunt invoeren.</a:t>
            </a:r>
          </a:p>
          <a:p>
            <a:endParaRPr lang="nl-NL" sz="2000" dirty="0" smtClean="0"/>
          </a:p>
          <a:p>
            <a:r>
              <a:rPr lang="nl-NL" sz="2000" dirty="0" smtClean="0"/>
              <a:t>Je ziet dat je meerdere formules tegelijk kunt invoeren</a:t>
            </a:r>
            <a:endParaRPr lang="nl-NL" sz="20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 r="31515" b="26857"/>
          <a:stretch>
            <a:fillRect/>
          </a:stretch>
        </p:blipFill>
        <p:spPr bwMode="auto">
          <a:xfrm>
            <a:off x="467544" y="836712"/>
            <a:ext cx="3096344" cy="136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toets X,T,</a:t>
            </a:r>
            <a:r>
              <a:rPr lang="el-GR" dirty="0" smtClean="0"/>
              <a:t>θ</a:t>
            </a:r>
            <a:r>
              <a:rPr lang="nl-NL" dirty="0" smtClean="0"/>
              <a:t>,n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/>
          <a:p>
            <a:endParaRPr lang="nl-NL" dirty="0" smtClean="0"/>
          </a:p>
          <a:p>
            <a:r>
              <a:rPr lang="nl-NL" sz="2000" dirty="0" smtClean="0"/>
              <a:t>Gebruik voor de variabele langs de horizontale as steeds de X.</a:t>
            </a:r>
          </a:p>
          <a:p>
            <a:endParaRPr lang="nl-NL" sz="2000" dirty="0" smtClean="0"/>
          </a:p>
          <a:p>
            <a:endParaRPr lang="nl-NL" sz="2000" dirty="0" smtClean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6517"/>
          <a:stretch>
            <a:fillRect/>
          </a:stretch>
        </p:blipFill>
        <p:spPr bwMode="auto">
          <a:xfrm>
            <a:off x="539552" y="908720"/>
            <a:ext cx="3098676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Tijdelijke aanduiding voor inhoud 5" descr="TI84(12)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567" t="14551" b="14094"/>
          <a:stretch>
            <a:fillRect/>
          </a:stretch>
        </p:blipFill>
        <p:spPr>
          <a:xfrm>
            <a:off x="4355976" y="908720"/>
            <a:ext cx="3969866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Een tabel maken bij formules: 2ND TABLE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/>
          <a:p>
            <a:endParaRPr lang="nl-NL" dirty="0" smtClean="0"/>
          </a:p>
          <a:p>
            <a:endParaRPr lang="nl-NL" sz="2000" dirty="0" smtClean="0"/>
          </a:p>
          <a:p>
            <a:endParaRPr lang="nl-NL" sz="2000" dirty="0" smtClean="0"/>
          </a:p>
        </p:txBody>
      </p:sp>
      <p:pic>
        <p:nvPicPr>
          <p:cNvPr id="6" name="Tijdelijke aanduiding voor inhoud 5" descr="TI84(6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561" t="25623" r="3495" b="13065"/>
          <a:stretch>
            <a:fillRect/>
          </a:stretch>
        </p:blipFill>
        <p:spPr>
          <a:xfrm>
            <a:off x="3851920" y="2924944"/>
            <a:ext cx="3948361" cy="3588643"/>
          </a:xfrm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764704"/>
            <a:ext cx="5120670" cy="200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 beginwaarde of stapgrootte van een tabel aanpassen: 2ND TBLSET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/>
          <a:p>
            <a:endParaRPr lang="nl-NL" dirty="0" smtClean="0"/>
          </a:p>
          <a:p>
            <a:endParaRPr lang="nl-NL" sz="2000" dirty="0" smtClean="0"/>
          </a:p>
          <a:p>
            <a:endParaRPr lang="nl-NL" sz="2000" dirty="0" smtClean="0"/>
          </a:p>
        </p:txBody>
      </p:sp>
      <p:pic>
        <p:nvPicPr>
          <p:cNvPr id="6" name="Tijdelijke aanduiding voor inhoud 5" descr="TI84(10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488" t="8400" r="3495" b="44851"/>
          <a:stretch>
            <a:fillRect/>
          </a:stretch>
        </p:blipFill>
        <p:spPr>
          <a:xfrm>
            <a:off x="4382505" y="1844824"/>
            <a:ext cx="4074137" cy="3096344"/>
          </a:xfrm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1844824"/>
            <a:ext cx="2304255" cy="216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843</TotalTime>
  <Words>1318</Words>
  <Application>Microsoft Office PowerPoint</Application>
  <PresentationFormat>Diavoorstelling (4:3)</PresentationFormat>
  <Paragraphs>261</Paragraphs>
  <Slides>41</Slides>
  <Notes>1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3" baseType="lpstr">
      <vt:lpstr>Office-thema</vt:lpstr>
      <vt:lpstr>Equation</vt:lpstr>
      <vt:lpstr>Werken met de TI-84</vt:lpstr>
      <vt:lpstr>Dia 2</vt:lpstr>
      <vt:lpstr>Grafische rekenmachine</vt:lpstr>
      <vt:lpstr>Rekenmachine</vt:lpstr>
      <vt:lpstr>Grafische rekenmachine</vt:lpstr>
      <vt:lpstr>De toets Y=  </vt:lpstr>
      <vt:lpstr>De toets X,T,θ,n  </vt:lpstr>
      <vt:lpstr>Een tabel maken bij formules: 2ND TABLE</vt:lpstr>
      <vt:lpstr>De beginwaarde of stapgrootte van een tabel aanpassen: 2ND TBLSET</vt:lpstr>
      <vt:lpstr>Een grafiek maken bij formules: GRAPH</vt:lpstr>
      <vt:lpstr>De vensterinstelling aanpassen: WINDOW</vt:lpstr>
      <vt:lpstr>goede vensterinstelling kiezen</vt:lpstr>
      <vt:lpstr>  lineaire functie</vt:lpstr>
      <vt:lpstr>  wortelfunctie: </vt:lpstr>
      <vt:lpstr>machtsfunctie:</vt:lpstr>
      <vt:lpstr>exponentiële functie: </vt:lpstr>
      <vt:lpstr>gebroken functie:</vt:lpstr>
      <vt:lpstr>Wat heb je aan standaardfuncties als je met de GRM werkt?</vt:lpstr>
      <vt:lpstr>Wat heb je aan standaardfuncties als je met de GRM werkt?</vt:lpstr>
      <vt:lpstr>Wat heb je aan standaardfuncties als je met de GRM werkt?</vt:lpstr>
      <vt:lpstr>Goede vensterinstelling kiezen Welke waarden voor x en y zijn zinvol?</vt:lpstr>
      <vt:lpstr>voorbeeld</vt:lpstr>
      <vt:lpstr>Goede vensterinstelling kiezen tabel</vt:lpstr>
      <vt:lpstr>voorbeeld</vt:lpstr>
      <vt:lpstr>samenvatting: hoe zoek ik de goede vensterinstelling?</vt:lpstr>
      <vt:lpstr>Werken met de GRM</vt:lpstr>
      <vt:lpstr>plotten</vt:lpstr>
      <vt:lpstr>schetsen</vt:lpstr>
      <vt:lpstr>tekenen</vt:lpstr>
      <vt:lpstr>Formules onderzoeken  met CALC</vt:lpstr>
      <vt:lpstr>voorbeeld: een nulpunt</vt:lpstr>
      <vt:lpstr>hoe noteer je je antwoord correct?</vt:lpstr>
      <vt:lpstr>voorbeeld: een minimum</vt:lpstr>
      <vt:lpstr>hoe noteer je je antwoord correct?</vt:lpstr>
      <vt:lpstr>voorbeeld: een snijpunt</vt:lpstr>
      <vt:lpstr>voorbeeld: een snijpunt</vt:lpstr>
      <vt:lpstr>hoe noteer je je antwoord correct?</vt:lpstr>
      <vt:lpstr>waarom zijn snijpunten zo boeiend? wat is er in een snijpunt aan de hand?</vt:lpstr>
      <vt:lpstr>Omgekeerd, wat doe je als je een vergelijking moet oplossen?</vt:lpstr>
      <vt:lpstr>wanneer moet je vergelijkingen oplossen?</vt:lpstr>
      <vt:lpstr>vergelijkingen en snijpunten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Werken met de GRM</dc:title>
  <dc:creator>Bemelmans</dc:creator>
  <cp:lastModifiedBy>Eigenaar</cp:lastModifiedBy>
  <cp:revision>117</cp:revision>
  <dcterms:created xsi:type="dcterms:W3CDTF">2011-09-05T12:10:53Z</dcterms:created>
  <dcterms:modified xsi:type="dcterms:W3CDTF">2013-09-23T07:10:54Z</dcterms:modified>
</cp:coreProperties>
</file>